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2" r:id="rId6"/>
  </p:sldMasterIdLst>
  <p:notesMasterIdLst>
    <p:notesMasterId r:id="rId43"/>
  </p:notesMasterIdLst>
  <p:sldIdLst>
    <p:sldId id="257" r:id="rId7"/>
    <p:sldId id="307" r:id="rId8"/>
    <p:sldId id="1168" r:id="rId9"/>
    <p:sldId id="1169" r:id="rId10"/>
    <p:sldId id="1154" r:id="rId11"/>
    <p:sldId id="279" r:id="rId12"/>
    <p:sldId id="256" r:id="rId13"/>
    <p:sldId id="280" r:id="rId14"/>
    <p:sldId id="283" r:id="rId15"/>
    <p:sldId id="1150" r:id="rId16"/>
    <p:sldId id="294" r:id="rId17"/>
    <p:sldId id="306" r:id="rId18"/>
    <p:sldId id="1160" r:id="rId19"/>
    <p:sldId id="259" r:id="rId20"/>
    <p:sldId id="260" r:id="rId21"/>
    <p:sldId id="285" r:id="rId22"/>
    <p:sldId id="261" r:id="rId23"/>
    <p:sldId id="262" r:id="rId24"/>
    <p:sldId id="1170" r:id="rId25"/>
    <p:sldId id="1158" r:id="rId26"/>
    <p:sldId id="301" r:id="rId27"/>
    <p:sldId id="264" r:id="rId28"/>
    <p:sldId id="265" r:id="rId29"/>
    <p:sldId id="266" r:id="rId30"/>
    <p:sldId id="1157" r:id="rId31"/>
    <p:sldId id="267" r:id="rId32"/>
    <p:sldId id="269" r:id="rId33"/>
    <p:sldId id="290" r:id="rId34"/>
    <p:sldId id="268" r:id="rId35"/>
    <p:sldId id="299" r:id="rId36"/>
    <p:sldId id="300" r:id="rId37"/>
    <p:sldId id="302" r:id="rId38"/>
    <p:sldId id="304" r:id="rId39"/>
    <p:sldId id="303" r:id="rId40"/>
    <p:sldId id="305" r:id="rId41"/>
    <p:sldId id="295" r:id="rId4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2F3B10-E6C8-B759-591E-4E181BEBD860}" name="Mark Gaffney" initials="MG" userId="S::Mark@scottishdisabilitysport.com::2dd7f63c-2c09-45bd-99d4-3954216f64ce" providerId="AD"/>
  <p188:author id="{C167D8BE-1D6C-DF47-F7A5-2CEF4C406D63}" name="Emma Logan" initials="EL" userId="S::emma.logan@scottishdisabilitysport.com::9803c7e3-6d64-44c8-85d9-754e0aa1cfc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9400A-F266-3555-4CA1-25EAF2C02757}" v="17" dt="2025-06-16T13:47:42.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248" autoAdjust="0"/>
  </p:normalViewPr>
  <p:slideViewPr>
    <p:cSldViewPr snapToGrid="0">
      <p:cViewPr varScale="1">
        <p:scale>
          <a:sx n="58" d="100"/>
          <a:sy n="58" d="100"/>
        </p:scale>
        <p:origin x="157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Logan" userId="S::emma.logan@scottishdisabilitysport.com::9803c7e3-6d64-44c8-85d9-754e0aa1cfc9" providerId="AD" clId="Web-{DAB9400A-F266-3555-4CA1-25EAF2C02757}"/>
    <pc:docChg chg="delSld">
      <pc:chgData name="Emma Logan" userId="S::emma.logan@scottishdisabilitysport.com::9803c7e3-6d64-44c8-85d9-754e0aa1cfc9" providerId="AD" clId="Web-{DAB9400A-F266-3555-4CA1-25EAF2C02757}" dt="2025-06-16T13:47:42.626" v="16"/>
      <pc:docMkLst>
        <pc:docMk/>
      </pc:docMkLst>
      <pc:sldChg chg="del">
        <pc:chgData name="Emma Logan" userId="S::emma.logan@scottishdisabilitysport.com::9803c7e3-6d64-44c8-85d9-754e0aa1cfc9" providerId="AD" clId="Web-{DAB9400A-F266-3555-4CA1-25EAF2C02757}" dt="2025-06-16T13:47:05.109" v="1"/>
        <pc:sldMkLst>
          <pc:docMk/>
          <pc:sldMk cId="477607047" sldId="281"/>
        </pc:sldMkLst>
      </pc:sldChg>
      <pc:sldChg chg="del">
        <pc:chgData name="Emma Logan" userId="S::emma.logan@scottishdisabilitysport.com::9803c7e3-6d64-44c8-85d9-754e0aa1cfc9" providerId="AD" clId="Web-{DAB9400A-F266-3555-4CA1-25EAF2C02757}" dt="2025-06-16T13:47:18.641" v="5"/>
        <pc:sldMkLst>
          <pc:docMk/>
          <pc:sldMk cId="1648299879" sldId="487"/>
        </pc:sldMkLst>
      </pc:sldChg>
      <pc:sldChg chg="del">
        <pc:chgData name="Emma Logan" userId="S::emma.logan@scottishdisabilitysport.com::9803c7e3-6d64-44c8-85d9-754e0aa1cfc9" providerId="AD" clId="Web-{DAB9400A-F266-3555-4CA1-25EAF2C02757}" dt="2025-06-16T13:47:12.562" v="2"/>
        <pc:sldMkLst>
          <pc:docMk/>
          <pc:sldMk cId="2347711375" sldId="1147"/>
        </pc:sldMkLst>
      </pc:sldChg>
      <pc:sldChg chg="del">
        <pc:chgData name="Emma Logan" userId="S::emma.logan@scottishdisabilitysport.com::9803c7e3-6d64-44c8-85d9-754e0aa1cfc9" providerId="AD" clId="Web-{DAB9400A-F266-3555-4CA1-25EAF2C02757}" dt="2025-06-16T13:47:05.078" v="0"/>
        <pc:sldMkLst>
          <pc:docMk/>
          <pc:sldMk cId="1794749038" sldId="1149"/>
        </pc:sldMkLst>
      </pc:sldChg>
      <pc:sldChg chg="del">
        <pc:chgData name="Emma Logan" userId="S::emma.logan@scottishdisabilitysport.com::9803c7e3-6d64-44c8-85d9-754e0aa1cfc9" providerId="AD" clId="Web-{DAB9400A-F266-3555-4CA1-25EAF2C02757}" dt="2025-06-16T13:47:20.860" v="8"/>
        <pc:sldMkLst>
          <pc:docMk/>
          <pc:sldMk cId="1066862978" sldId="1153"/>
        </pc:sldMkLst>
      </pc:sldChg>
      <pc:sldChg chg="del">
        <pc:chgData name="Emma Logan" userId="S::emma.logan@scottishdisabilitysport.com::9803c7e3-6d64-44c8-85d9-754e0aa1cfc9" providerId="AD" clId="Web-{DAB9400A-F266-3555-4CA1-25EAF2C02757}" dt="2025-06-16T13:47:19.625" v="7"/>
        <pc:sldMkLst>
          <pc:docMk/>
          <pc:sldMk cId="2382743490" sldId="1162"/>
        </pc:sldMkLst>
      </pc:sldChg>
      <pc:sldChg chg="del">
        <pc:chgData name="Emma Logan" userId="S::emma.logan@scottishdisabilitysport.com::9803c7e3-6d64-44c8-85d9-754e0aa1cfc9" providerId="AD" clId="Web-{DAB9400A-F266-3555-4CA1-25EAF2C02757}" dt="2025-06-16T13:47:22.032" v="9"/>
        <pc:sldMkLst>
          <pc:docMk/>
          <pc:sldMk cId="3911395316" sldId="1163"/>
        </pc:sldMkLst>
      </pc:sldChg>
      <pc:sldChg chg="del">
        <pc:chgData name="Emma Logan" userId="S::emma.logan@scottishdisabilitysport.com::9803c7e3-6d64-44c8-85d9-754e0aa1cfc9" providerId="AD" clId="Web-{DAB9400A-F266-3555-4CA1-25EAF2C02757}" dt="2025-06-16T13:47:33.485" v="10"/>
        <pc:sldMkLst>
          <pc:docMk/>
          <pc:sldMk cId="1002911754" sldId="1164"/>
        </pc:sldMkLst>
      </pc:sldChg>
      <pc:sldChg chg="del">
        <pc:chgData name="Emma Logan" userId="S::emma.logan@scottishdisabilitysport.com::9803c7e3-6d64-44c8-85d9-754e0aa1cfc9" providerId="AD" clId="Web-{DAB9400A-F266-3555-4CA1-25EAF2C02757}" dt="2025-06-16T13:47:15.672" v="3"/>
        <pc:sldMkLst>
          <pc:docMk/>
          <pc:sldMk cId="1397353845" sldId="1165"/>
        </pc:sldMkLst>
      </pc:sldChg>
      <pc:sldChg chg="del">
        <pc:chgData name="Emma Logan" userId="S::emma.logan@scottishdisabilitysport.com::9803c7e3-6d64-44c8-85d9-754e0aa1cfc9" providerId="AD" clId="Web-{DAB9400A-F266-3555-4CA1-25EAF2C02757}" dt="2025-06-16T13:47:38.970" v="12"/>
        <pc:sldMkLst>
          <pc:docMk/>
          <pc:sldMk cId="4227103637" sldId="1171"/>
        </pc:sldMkLst>
      </pc:sldChg>
      <pc:sldChg chg="del">
        <pc:chgData name="Emma Logan" userId="S::emma.logan@scottishdisabilitysport.com::9803c7e3-6d64-44c8-85d9-754e0aa1cfc9" providerId="AD" clId="Web-{DAB9400A-F266-3555-4CA1-25EAF2C02757}" dt="2025-06-16T13:47:18.656" v="6"/>
        <pc:sldMkLst>
          <pc:docMk/>
          <pc:sldMk cId="3015453392" sldId="1172"/>
        </pc:sldMkLst>
      </pc:sldChg>
      <pc:sldChg chg="del">
        <pc:chgData name="Emma Logan" userId="S::emma.logan@scottishdisabilitysport.com::9803c7e3-6d64-44c8-85d9-754e0aa1cfc9" providerId="AD" clId="Web-{DAB9400A-F266-3555-4CA1-25EAF2C02757}" dt="2025-06-16T13:47:42.251" v="14"/>
        <pc:sldMkLst>
          <pc:docMk/>
          <pc:sldMk cId="3528629699" sldId="1173"/>
        </pc:sldMkLst>
      </pc:sldChg>
      <pc:sldChg chg="del">
        <pc:chgData name="Emma Logan" userId="S::emma.logan@scottishdisabilitysport.com::9803c7e3-6d64-44c8-85d9-754e0aa1cfc9" providerId="AD" clId="Web-{DAB9400A-F266-3555-4CA1-25EAF2C02757}" dt="2025-06-16T13:47:39.845" v="13"/>
        <pc:sldMkLst>
          <pc:docMk/>
          <pc:sldMk cId="2808664915" sldId="1174"/>
        </pc:sldMkLst>
      </pc:sldChg>
      <pc:sldChg chg="del">
        <pc:chgData name="Emma Logan" userId="S::emma.logan@scottishdisabilitysport.com::9803c7e3-6d64-44c8-85d9-754e0aa1cfc9" providerId="AD" clId="Web-{DAB9400A-F266-3555-4CA1-25EAF2C02757}" dt="2025-06-16T13:47:38.673" v="11"/>
        <pc:sldMkLst>
          <pc:docMk/>
          <pc:sldMk cId="3420422229" sldId="1175"/>
        </pc:sldMkLst>
      </pc:sldChg>
      <pc:sldChg chg="del">
        <pc:chgData name="Emma Logan" userId="S::emma.logan@scottishdisabilitysport.com::9803c7e3-6d64-44c8-85d9-754e0aa1cfc9" providerId="AD" clId="Web-{DAB9400A-F266-3555-4CA1-25EAF2C02757}" dt="2025-06-16T13:47:18.531" v="4"/>
        <pc:sldMkLst>
          <pc:docMk/>
          <pc:sldMk cId="3028711534" sldId="1176"/>
        </pc:sldMkLst>
      </pc:sldChg>
      <pc:sldChg chg="del">
        <pc:chgData name="Emma Logan" userId="S::emma.logan@scottishdisabilitysport.com::9803c7e3-6d64-44c8-85d9-754e0aa1cfc9" providerId="AD" clId="Web-{DAB9400A-F266-3555-4CA1-25EAF2C02757}" dt="2025-06-16T13:47:42.626" v="16"/>
        <pc:sldMkLst>
          <pc:docMk/>
          <pc:sldMk cId="2058882727" sldId="1177"/>
        </pc:sldMkLst>
      </pc:sldChg>
      <pc:sldChg chg="del">
        <pc:chgData name="Emma Logan" userId="S::emma.logan@scottishdisabilitysport.com::9803c7e3-6d64-44c8-85d9-754e0aa1cfc9" providerId="AD" clId="Web-{DAB9400A-F266-3555-4CA1-25EAF2C02757}" dt="2025-06-16T13:47:42.454" v="15"/>
        <pc:sldMkLst>
          <pc:docMk/>
          <pc:sldMk cId="1729508074" sldId="117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qmu-my.sharepoint.com/personal/mvanderlinden_qmu_ac_uk/Documents/SDScollaboration/SDSsurvey/Results/health%20condition%20coding.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523D-4B58-827A-FADC517D0433}"/>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523D-4B58-827A-FADC517D0433}"/>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523D-4B58-827A-FADC517D0433}"/>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523D-4B58-827A-FADC517D0433}"/>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9-523D-4B58-827A-FADC517D0433}"/>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B-523D-4B58-827A-FADC517D0433}"/>
              </c:ext>
            </c:extLst>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D-523D-4B58-827A-FADC517D0433}"/>
              </c:ext>
            </c:extLst>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F-523D-4B58-827A-FADC517D0433}"/>
              </c:ext>
            </c:extLst>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1-523D-4B58-827A-FADC517D0433}"/>
              </c:ext>
            </c:extLst>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3-523D-4B58-827A-FADC517D0433}"/>
              </c:ext>
            </c:extLst>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5-523D-4B58-827A-FADC517D0433}"/>
              </c:ext>
            </c:extLst>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7-523D-4B58-827A-FADC517D0433}"/>
              </c:ext>
            </c:extLst>
          </c:dPt>
          <c:dPt>
            <c:idx val="12"/>
            <c:bubble3D val="0"/>
            <c:spPr>
              <a:gradFill rotWithShape="1">
                <a:gsLst>
                  <a:gs pos="0">
                    <a:schemeClr val="accent1">
                      <a:lumMod val="80000"/>
                      <a:lumOff val="20000"/>
                      <a:shade val="51000"/>
                      <a:satMod val="130000"/>
                    </a:schemeClr>
                  </a:gs>
                  <a:gs pos="80000">
                    <a:schemeClr val="accent1">
                      <a:lumMod val="80000"/>
                      <a:lumOff val="20000"/>
                      <a:shade val="93000"/>
                      <a:satMod val="130000"/>
                    </a:schemeClr>
                  </a:gs>
                  <a:gs pos="100000">
                    <a:schemeClr val="accent1">
                      <a:lumMod val="80000"/>
                      <a:lumOff val="2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9-523D-4B58-827A-FADC517D0433}"/>
              </c:ext>
            </c:extLst>
          </c:dPt>
          <c:dPt>
            <c:idx val="13"/>
            <c:bubble3D val="0"/>
            <c:spPr>
              <a:gradFill rotWithShape="1">
                <a:gsLst>
                  <a:gs pos="0">
                    <a:schemeClr val="accent2">
                      <a:lumMod val="80000"/>
                      <a:lumOff val="20000"/>
                      <a:shade val="51000"/>
                      <a:satMod val="130000"/>
                    </a:schemeClr>
                  </a:gs>
                  <a:gs pos="80000">
                    <a:schemeClr val="accent2">
                      <a:lumMod val="80000"/>
                      <a:lumOff val="20000"/>
                      <a:shade val="93000"/>
                      <a:satMod val="130000"/>
                    </a:schemeClr>
                  </a:gs>
                  <a:gs pos="100000">
                    <a:schemeClr val="accent2">
                      <a:lumMod val="80000"/>
                      <a:lumOff val="2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B-523D-4B58-827A-FADC517D0433}"/>
              </c:ext>
            </c:extLst>
          </c:dPt>
          <c:dPt>
            <c:idx val="14"/>
            <c:bubble3D val="0"/>
            <c:spPr>
              <a:gradFill rotWithShape="1">
                <a:gsLst>
                  <a:gs pos="0">
                    <a:schemeClr val="accent3">
                      <a:lumMod val="80000"/>
                      <a:lumOff val="20000"/>
                      <a:shade val="51000"/>
                      <a:satMod val="130000"/>
                    </a:schemeClr>
                  </a:gs>
                  <a:gs pos="80000">
                    <a:schemeClr val="accent3">
                      <a:lumMod val="80000"/>
                      <a:lumOff val="20000"/>
                      <a:shade val="93000"/>
                      <a:satMod val="130000"/>
                    </a:schemeClr>
                  </a:gs>
                  <a:gs pos="100000">
                    <a:schemeClr val="accent3">
                      <a:lumMod val="80000"/>
                      <a:lumOff val="2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D-523D-4B58-827A-FADC517D0433}"/>
              </c:ext>
            </c:extLst>
          </c:dPt>
          <c:dPt>
            <c:idx val="15"/>
            <c:bubble3D val="0"/>
            <c:spPr>
              <a:gradFill rotWithShape="1">
                <a:gsLst>
                  <a:gs pos="0">
                    <a:schemeClr val="accent4">
                      <a:lumMod val="80000"/>
                      <a:lumOff val="20000"/>
                      <a:shade val="51000"/>
                      <a:satMod val="130000"/>
                    </a:schemeClr>
                  </a:gs>
                  <a:gs pos="80000">
                    <a:schemeClr val="accent4">
                      <a:lumMod val="80000"/>
                      <a:lumOff val="20000"/>
                      <a:shade val="93000"/>
                      <a:satMod val="130000"/>
                    </a:schemeClr>
                  </a:gs>
                  <a:gs pos="100000">
                    <a:schemeClr val="accent4">
                      <a:lumMod val="80000"/>
                      <a:lumOff val="2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1F-523D-4B58-827A-FADC517D0433}"/>
              </c:ext>
            </c:extLst>
          </c:dPt>
          <c:dPt>
            <c:idx val="16"/>
            <c:bubble3D val="0"/>
            <c:spPr>
              <a:gradFill rotWithShape="1">
                <a:gsLst>
                  <a:gs pos="0">
                    <a:schemeClr val="accent5">
                      <a:lumMod val="80000"/>
                      <a:lumOff val="20000"/>
                      <a:shade val="51000"/>
                      <a:satMod val="130000"/>
                    </a:schemeClr>
                  </a:gs>
                  <a:gs pos="80000">
                    <a:schemeClr val="accent5">
                      <a:lumMod val="80000"/>
                      <a:lumOff val="20000"/>
                      <a:shade val="93000"/>
                      <a:satMod val="130000"/>
                    </a:schemeClr>
                  </a:gs>
                  <a:gs pos="100000">
                    <a:schemeClr val="accent5">
                      <a:lumMod val="80000"/>
                      <a:lumOff val="2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21-523D-4B58-827A-FADC517D0433}"/>
              </c:ext>
            </c:extLst>
          </c:dPt>
          <c:dPt>
            <c:idx val="17"/>
            <c:bubble3D val="0"/>
            <c:spPr>
              <a:gradFill rotWithShape="1">
                <a:gsLst>
                  <a:gs pos="0">
                    <a:schemeClr val="accent6">
                      <a:lumMod val="80000"/>
                      <a:lumOff val="20000"/>
                      <a:shade val="51000"/>
                      <a:satMod val="130000"/>
                    </a:schemeClr>
                  </a:gs>
                  <a:gs pos="80000">
                    <a:schemeClr val="accent6">
                      <a:lumMod val="80000"/>
                      <a:lumOff val="20000"/>
                      <a:shade val="93000"/>
                      <a:satMod val="130000"/>
                    </a:schemeClr>
                  </a:gs>
                  <a:gs pos="100000">
                    <a:schemeClr val="accent6">
                      <a:lumMod val="80000"/>
                      <a:lumOff val="2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23-523D-4B58-827A-FADC517D0433}"/>
              </c:ext>
            </c:extLst>
          </c:dPt>
          <c:dPt>
            <c:idx val="18"/>
            <c:bubble3D val="0"/>
            <c:spPr>
              <a:gradFill rotWithShape="1">
                <a:gsLst>
                  <a:gs pos="0">
                    <a:schemeClr val="accent1">
                      <a:lumMod val="80000"/>
                      <a:shade val="51000"/>
                      <a:satMod val="130000"/>
                    </a:schemeClr>
                  </a:gs>
                  <a:gs pos="80000">
                    <a:schemeClr val="accent1">
                      <a:lumMod val="80000"/>
                      <a:shade val="93000"/>
                      <a:satMod val="130000"/>
                    </a:schemeClr>
                  </a:gs>
                  <a:gs pos="100000">
                    <a:schemeClr val="accent1">
                      <a:lumMod val="8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25-523D-4B58-827A-FADC517D0433}"/>
              </c:ext>
            </c:extLst>
          </c:dPt>
          <c:dPt>
            <c:idx val="19"/>
            <c:bubble3D val="0"/>
            <c:spPr>
              <a:gradFill rotWithShape="1">
                <a:gsLst>
                  <a:gs pos="0">
                    <a:schemeClr val="accent2">
                      <a:lumMod val="80000"/>
                      <a:shade val="51000"/>
                      <a:satMod val="130000"/>
                    </a:schemeClr>
                  </a:gs>
                  <a:gs pos="80000">
                    <a:schemeClr val="accent2">
                      <a:lumMod val="80000"/>
                      <a:shade val="93000"/>
                      <a:satMod val="130000"/>
                    </a:schemeClr>
                  </a:gs>
                  <a:gs pos="100000">
                    <a:schemeClr val="accent2">
                      <a:lumMod val="8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27-523D-4B58-827A-FADC517D0433}"/>
              </c:ext>
            </c:extLst>
          </c:dPt>
          <c:dPt>
            <c:idx val="20"/>
            <c:bubble3D val="0"/>
            <c:spPr>
              <a:gradFill rotWithShape="1">
                <a:gsLst>
                  <a:gs pos="0">
                    <a:schemeClr val="accent3">
                      <a:lumMod val="80000"/>
                      <a:shade val="51000"/>
                      <a:satMod val="130000"/>
                    </a:schemeClr>
                  </a:gs>
                  <a:gs pos="80000">
                    <a:schemeClr val="accent3">
                      <a:lumMod val="80000"/>
                      <a:shade val="93000"/>
                      <a:satMod val="130000"/>
                    </a:schemeClr>
                  </a:gs>
                  <a:gs pos="100000">
                    <a:schemeClr val="accent3">
                      <a:lumMod val="8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29-523D-4B58-827A-FADC517D0433}"/>
              </c:ext>
            </c:extLst>
          </c:dPt>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Sheet3!$B$3:$B$23</c:f>
              <c:strCache>
                <c:ptCount val="21"/>
                <c:pt idx="0">
                  <c:v>other</c:v>
                </c:pt>
                <c:pt idx="1">
                  <c:v>PD</c:v>
                </c:pt>
                <c:pt idx="2">
                  <c:v>CP or CP related</c:v>
                </c:pt>
                <c:pt idx="3">
                  <c:v>autism</c:v>
                </c:pt>
                <c:pt idx="4">
                  <c:v>ME &amp; long covid. CFS</c:v>
                </c:pt>
                <c:pt idx="5">
                  <c:v>Downs</c:v>
                </c:pt>
                <c:pt idx="6">
                  <c:v>learning disability</c:v>
                </c:pt>
                <c:pt idx="7">
                  <c:v>MS</c:v>
                </c:pt>
                <c:pt idx="8">
                  <c:v>Lower limb amputee</c:v>
                </c:pt>
                <c:pt idx="9">
                  <c:v>paraplegia SCI</c:v>
                </c:pt>
                <c:pt idx="10">
                  <c:v>chronic pain</c:v>
                </c:pt>
                <c:pt idx="11">
                  <c:v>arthritis, OI</c:v>
                </c:pt>
                <c:pt idx="12">
                  <c:v>visual impairment</c:v>
                </c:pt>
                <c:pt idx="13">
                  <c:v>hearing impairment</c:v>
                </c:pt>
                <c:pt idx="14">
                  <c:v>neurodiverse</c:v>
                </c:pt>
                <c:pt idx="15">
                  <c:v>Cardiovascular</c:v>
                </c:pt>
                <c:pt idx="16">
                  <c:v>misc MSK</c:v>
                </c:pt>
                <c:pt idx="17">
                  <c:v>spina bifida</c:v>
                </c:pt>
                <c:pt idx="18">
                  <c:v>stroke</c:v>
                </c:pt>
                <c:pt idx="19">
                  <c:v>muscle distrophy</c:v>
                </c:pt>
                <c:pt idx="20">
                  <c:v>Brain injury/ tumour</c:v>
                </c:pt>
              </c:strCache>
            </c:strRef>
          </c:cat>
          <c:val>
            <c:numRef>
              <c:f>Sheet3!$G$3:$G$23</c:f>
              <c:numCache>
                <c:formatCode>General</c:formatCode>
                <c:ptCount val="21"/>
                <c:pt idx="0">
                  <c:v>0.11782477341389729</c:v>
                </c:pt>
                <c:pt idx="1">
                  <c:v>0.11480362537764351</c:v>
                </c:pt>
                <c:pt idx="2">
                  <c:v>0.10574018126888217</c:v>
                </c:pt>
                <c:pt idx="3">
                  <c:v>8.7613293051359523E-2</c:v>
                </c:pt>
                <c:pt idx="4">
                  <c:v>7.8549848942598186E-2</c:v>
                </c:pt>
                <c:pt idx="5">
                  <c:v>7.5528700906344406E-2</c:v>
                </c:pt>
                <c:pt idx="6">
                  <c:v>6.3444108761329304E-2</c:v>
                </c:pt>
                <c:pt idx="7">
                  <c:v>5.1359516616314202E-2</c:v>
                </c:pt>
                <c:pt idx="8">
                  <c:v>3.9274924471299093E-2</c:v>
                </c:pt>
                <c:pt idx="9">
                  <c:v>3.6253776435045321E-2</c:v>
                </c:pt>
                <c:pt idx="10">
                  <c:v>3.0211480362537766E-2</c:v>
                </c:pt>
                <c:pt idx="11">
                  <c:v>3.0211480362537766E-2</c:v>
                </c:pt>
                <c:pt idx="12">
                  <c:v>2.7190332326283987E-2</c:v>
                </c:pt>
                <c:pt idx="13">
                  <c:v>2.7190332326283987E-2</c:v>
                </c:pt>
                <c:pt idx="14">
                  <c:v>2.4169184290030211E-2</c:v>
                </c:pt>
                <c:pt idx="15">
                  <c:v>2.1148036253776436E-2</c:v>
                </c:pt>
                <c:pt idx="16">
                  <c:v>2.1148036253776436E-2</c:v>
                </c:pt>
                <c:pt idx="17">
                  <c:v>1.812688821752266E-2</c:v>
                </c:pt>
                <c:pt idx="18">
                  <c:v>1.2084592145015106E-2</c:v>
                </c:pt>
                <c:pt idx="19">
                  <c:v>1.2084592145015106E-2</c:v>
                </c:pt>
                <c:pt idx="20">
                  <c:v>6.0422960725075529E-3</c:v>
                </c:pt>
              </c:numCache>
            </c:numRef>
          </c:val>
          <c:extLst>
            <c:ext xmlns:c16="http://schemas.microsoft.com/office/drawing/2014/chart" uri="{C3380CC4-5D6E-409C-BE32-E72D297353CC}">
              <c16:uniqueId val="{0000002A-42F5-48E8-92BD-BA603365C1D8}"/>
            </c:ext>
          </c:extLst>
        </c:ser>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No of People</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Sheet1!$A$2:$A$8</c:f>
              <c:strCache>
                <c:ptCount val="7"/>
                <c:pt idx="0">
                  <c:v>Walking/ Pushing</c:v>
                </c:pt>
                <c:pt idx="1">
                  <c:v>Swimming</c:v>
                </c:pt>
                <c:pt idx="2">
                  <c:v>Fitness</c:v>
                </c:pt>
                <c:pt idx="3">
                  <c:v>Athletics</c:v>
                </c:pt>
                <c:pt idx="4">
                  <c:v>Boccia</c:v>
                </c:pt>
                <c:pt idx="5">
                  <c:v>Other</c:v>
                </c:pt>
                <c:pt idx="6">
                  <c:v>Cycling</c:v>
                </c:pt>
              </c:strCache>
            </c:strRef>
          </c:cat>
          <c:val>
            <c:numRef>
              <c:f>Sheet1!$B$2:$B$8</c:f>
              <c:numCache>
                <c:formatCode>General</c:formatCode>
                <c:ptCount val="7"/>
                <c:pt idx="0">
                  <c:v>136</c:v>
                </c:pt>
                <c:pt idx="1">
                  <c:v>82</c:v>
                </c:pt>
                <c:pt idx="2">
                  <c:v>46</c:v>
                </c:pt>
                <c:pt idx="3">
                  <c:v>8</c:v>
                </c:pt>
                <c:pt idx="4">
                  <c:v>27</c:v>
                </c:pt>
                <c:pt idx="5">
                  <c:v>57</c:v>
                </c:pt>
                <c:pt idx="6">
                  <c:v>14</c:v>
                </c:pt>
              </c:numCache>
            </c:numRef>
          </c:val>
          <c:extLst>
            <c:ext xmlns:c16="http://schemas.microsoft.com/office/drawing/2014/chart" uri="{C3380CC4-5D6E-409C-BE32-E72D297353CC}">
              <c16:uniqueId val="{00000000-B881-4CE8-9DEE-9B6ADB566BAC}"/>
            </c:ext>
          </c:extLst>
        </c:ser>
        <c:dLbls>
          <c:showLegendKey val="0"/>
          <c:showVal val="0"/>
          <c:showCatName val="0"/>
          <c:showSerName val="0"/>
          <c:showPercent val="0"/>
          <c:showBubbleSize val="0"/>
        </c:dLbls>
        <c:gapWidth val="100"/>
        <c:overlap val="-24"/>
        <c:axId val="837737439"/>
        <c:axId val="837744159"/>
      </c:barChart>
      <c:catAx>
        <c:axId val="837737439"/>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37744159"/>
        <c:crosses val="autoZero"/>
        <c:auto val="1"/>
        <c:lblAlgn val="ctr"/>
        <c:lblOffset val="100"/>
        <c:noMultiLvlLbl val="0"/>
      </c:catAx>
      <c:valAx>
        <c:axId val="837744159"/>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37737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Confidence</c:v>
                </c:pt>
              </c:strCache>
            </c:strRef>
          </c:tx>
          <c:dPt>
            <c:idx val="0"/>
            <c:bubble3D val="0"/>
            <c:spPr>
              <a:solidFill>
                <a:srgbClr val="7030A0"/>
              </a:solidFill>
              <a:ln w="19050">
                <a:solidFill>
                  <a:schemeClr val="lt1"/>
                </a:solidFill>
              </a:ln>
              <a:effectLst/>
            </c:spPr>
            <c:extLst>
              <c:ext xmlns:c16="http://schemas.microsoft.com/office/drawing/2014/chart" uri="{C3380CC4-5D6E-409C-BE32-E72D297353CC}">
                <c16:uniqueId val="{00000001-581E-4F0B-8D2E-1C4FF5EFF8AA}"/>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31B0-4129-B2D4-C65A61E52A52}"/>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31B0-4129-B2D4-C65A61E52A52}"/>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31B0-4129-B2D4-C65A61E52A52}"/>
              </c:ext>
            </c:extLst>
          </c:dPt>
          <c:cat>
            <c:strRef>
              <c:f>Sheet1!$A$2:$A$5</c:f>
              <c:strCache>
                <c:ptCount val="2"/>
                <c:pt idx="0">
                  <c:v>Agree</c:v>
                </c:pt>
                <c:pt idx="1">
                  <c:v>Disagree</c:v>
                </c:pt>
              </c:strCache>
            </c:strRef>
          </c:cat>
          <c:val>
            <c:numRef>
              <c:f>Sheet1!$B$2:$B$5</c:f>
              <c:numCache>
                <c:formatCode>General</c:formatCode>
                <c:ptCount val="4"/>
                <c:pt idx="0">
                  <c:v>38</c:v>
                </c:pt>
                <c:pt idx="1">
                  <c:v>62</c:v>
                </c:pt>
              </c:numCache>
            </c:numRef>
          </c:val>
          <c:extLst>
            <c:ext xmlns:c16="http://schemas.microsoft.com/office/drawing/2014/chart" uri="{C3380CC4-5D6E-409C-BE32-E72D297353CC}">
              <c16:uniqueId val="{00000000-581E-4F0B-8D2E-1C4FF5EFF8A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b="1"/>
              <a:t>Sport</a:t>
            </a:r>
            <a:r>
              <a:rPr lang="en-GB" b="1" baseline="0"/>
              <a:t> &amp; </a:t>
            </a:r>
            <a:r>
              <a:rPr lang="en-GB" b="1"/>
              <a:t>Physical</a:t>
            </a:r>
            <a:r>
              <a:rPr lang="en-GB" b="1" baseline="0"/>
              <a:t> Activity</a:t>
            </a:r>
            <a:endParaRPr lang="en-GB" b="1"/>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pieChart>
        <c:varyColors val="1"/>
        <c:ser>
          <c:idx val="0"/>
          <c:order val="0"/>
          <c:tx>
            <c:strRef>
              <c:f>Sheet1!$B$1</c:f>
              <c:strCache>
                <c:ptCount val="1"/>
                <c:pt idx="0">
                  <c:v>Confidence</c:v>
                </c:pt>
              </c:strCache>
            </c:strRef>
          </c:tx>
          <c:dPt>
            <c:idx val="0"/>
            <c:bubble3D val="0"/>
            <c:spPr>
              <a:solidFill>
                <a:srgbClr val="7030A0"/>
              </a:solidFill>
              <a:ln w="19050">
                <a:solidFill>
                  <a:schemeClr val="lt1"/>
                </a:solidFill>
              </a:ln>
              <a:effectLst/>
            </c:spPr>
            <c:extLst>
              <c:ext xmlns:c16="http://schemas.microsoft.com/office/drawing/2014/chart" uri="{C3380CC4-5D6E-409C-BE32-E72D297353CC}">
                <c16:uniqueId val="{00000001-C7C2-4BD7-93C3-1880DD64A0F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C7C2-4BD7-93C3-1880DD64A0F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C7C2-4BD7-93C3-1880DD64A0FF}"/>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C7C2-4BD7-93C3-1880DD64A0FF}"/>
              </c:ext>
            </c:extLst>
          </c:dPt>
          <c:cat>
            <c:strRef>
              <c:f>Sheet1!$A$2:$A$5</c:f>
              <c:strCache>
                <c:ptCount val="2"/>
                <c:pt idx="0">
                  <c:v>Agree</c:v>
                </c:pt>
                <c:pt idx="1">
                  <c:v>Disagree</c:v>
                </c:pt>
              </c:strCache>
            </c:strRef>
          </c:cat>
          <c:val>
            <c:numRef>
              <c:f>Sheet1!$B$2:$B$5</c:f>
              <c:numCache>
                <c:formatCode>General</c:formatCode>
                <c:ptCount val="4"/>
                <c:pt idx="0">
                  <c:v>8</c:v>
                </c:pt>
                <c:pt idx="1">
                  <c:v>92</c:v>
                </c:pt>
              </c:numCache>
            </c:numRef>
          </c:val>
          <c:extLst>
            <c:ext xmlns:c16="http://schemas.microsoft.com/office/drawing/2014/chart" uri="{C3380CC4-5D6E-409C-BE32-E72D297353CC}">
              <c16:uniqueId val="{00000008-C7C2-4BD7-93C3-1880DD64A0F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0A8DF5-09B8-4CF8-8D05-26FE4E96467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7594CE8A-7333-4C09-AA66-67ADFA1676DB}">
      <dgm:prSet custT="1"/>
      <dgm:spPr/>
      <dgm:t>
        <a:bodyPr/>
        <a:lstStyle/>
        <a:p>
          <a:r>
            <a:rPr lang="en-US" sz="1800" b="1" i="0" baseline="0"/>
            <a:t>335 Responses</a:t>
          </a:r>
          <a:endParaRPr lang="en-GB" sz="1800" b="1"/>
        </a:p>
      </dgm:t>
    </dgm:pt>
    <dgm:pt modelId="{0CDC620C-C048-4F35-9A5E-8BFA33881CDA}" type="parTrans" cxnId="{2CD7F35D-82CA-4730-B551-B4A02C546A44}">
      <dgm:prSet/>
      <dgm:spPr/>
      <dgm:t>
        <a:bodyPr/>
        <a:lstStyle/>
        <a:p>
          <a:endParaRPr lang="en-GB" sz="1800"/>
        </a:p>
      </dgm:t>
    </dgm:pt>
    <dgm:pt modelId="{EAF8FF83-73F8-4E68-8388-A46EEC0FE9F8}" type="sibTrans" cxnId="{2CD7F35D-82CA-4730-B551-B4A02C546A44}">
      <dgm:prSet/>
      <dgm:spPr/>
      <dgm:t>
        <a:bodyPr/>
        <a:lstStyle/>
        <a:p>
          <a:endParaRPr lang="en-GB" sz="1800"/>
        </a:p>
      </dgm:t>
    </dgm:pt>
    <dgm:pt modelId="{04EF605E-706B-4F6E-8661-270D9BAFA35F}">
      <dgm:prSet custT="1"/>
      <dgm:spPr/>
      <dgm:t>
        <a:bodyPr/>
        <a:lstStyle/>
        <a:p>
          <a:r>
            <a:rPr lang="en-US" sz="1800" b="1" i="0" baseline="0"/>
            <a:t>Partnership with QMU</a:t>
          </a:r>
          <a:endParaRPr lang="en-GB" sz="1800" b="1"/>
        </a:p>
      </dgm:t>
    </dgm:pt>
    <dgm:pt modelId="{F2B4EFF6-B4C5-44DB-9784-B37D3703BE37}" type="parTrans" cxnId="{7599452F-125E-4175-B3F2-7EC6A40604E2}">
      <dgm:prSet/>
      <dgm:spPr/>
      <dgm:t>
        <a:bodyPr/>
        <a:lstStyle/>
        <a:p>
          <a:endParaRPr lang="en-GB" sz="1800"/>
        </a:p>
      </dgm:t>
    </dgm:pt>
    <dgm:pt modelId="{798032B8-84A4-498D-AC79-1E665B1096AC}" type="sibTrans" cxnId="{7599452F-125E-4175-B3F2-7EC6A40604E2}">
      <dgm:prSet/>
      <dgm:spPr/>
      <dgm:t>
        <a:bodyPr/>
        <a:lstStyle/>
        <a:p>
          <a:endParaRPr lang="en-GB" sz="1800"/>
        </a:p>
      </dgm:t>
    </dgm:pt>
    <dgm:pt modelId="{B92E0F7F-E820-4C61-92D5-1F9523600D9D}">
      <dgm:prSet custT="1"/>
      <dgm:spPr/>
      <dgm:t>
        <a:bodyPr/>
        <a:lstStyle/>
        <a:p>
          <a:r>
            <a:rPr lang="en-US" sz="1800" b="1" i="0" baseline="0"/>
            <a:t>Focus Groups</a:t>
          </a:r>
          <a:endParaRPr lang="en-GB" sz="1800" b="1"/>
        </a:p>
      </dgm:t>
    </dgm:pt>
    <dgm:pt modelId="{F969A66B-7512-464D-A8CC-745B8B7A486F}" type="parTrans" cxnId="{B621D6D4-984A-4627-850B-F32566919442}">
      <dgm:prSet/>
      <dgm:spPr/>
      <dgm:t>
        <a:bodyPr/>
        <a:lstStyle/>
        <a:p>
          <a:endParaRPr lang="en-GB" sz="1800"/>
        </a:p>
      </dgm:t>
    </dgm:pt>
    <dgm:pt modelId="{676BAE22-ADD4-48A0-940C-F3A848BB1C5C}" type="sibTrans" cxnId="{B621D6D4-984A-4627-850B-F32566919442}">
      <dgm:prSet/>
      <dgm:spPr/>
      <dgm:t>
        <a:bodyPr/>
        <a:lstStyle/>
        <a:p>
          <a:endParaRPr lang="en-GB" sz="1800"/>
        </a:p>
      </dgm:t>
    </dgm:pt>
    <dgm:pt modelId="{BFC953C3-47DC-4BCB-9944-EAE980A8407E}">
      <dgm:prSet custT="1"/>
      <dgm:spPr/>
      <dgm:t>
        <a:bodyPr/>
        <a:lstStyle/>
        <a:p>
          <a:r>
            <a:rPr lang="en-GB" sz="1800"/>
            <a:t>59% Female</a:t>
          </a:r>
        </a:p>
      </dgm:t>
    </dgm:pt>
    <dgm:pt modelId="{B6672475-FB8B-40B8-84E3-8199C1F4EC58}" type="parTrans" cxnId="{CD3C6E1F-6E49-4D02-BF2F-C949921CA4B6}">
      <dgm:prSet/>
      <dgm:spPr/>
      <dgm:t>
        <a:bodyPr/>
        <a:lstStyle/>
        <a:p>
          <a:endParaRPr lang="en-GB" sz="1800"/>
        </a:p>
      </dgm:t>
    </dgm:pt>
    <dgm:pt modelId="{09239437-1F46-4E00-895A-03A0CD99000E}" type="sibTrans" cxnId="{CD3C6E1F-6E49-4D02-BF2F-C949921CA4B6}">
      <dgm:prSet/>
      <dgm:spPr/>
      <dgm:t>
        <a:bodyPr/>
        <a:lstStyle/>
        <a:p>
          <a:endParaRPr lang="en-GB" sz="1800"/>
        </a:p>
      </dgm:t>
    </dgm:pt>
    <dgm:pt modelId="{FAA7AFD3-F2CB-4E9F-897C-C10CB6208CA0}">
      <dgm:prSet custT="1"/>
      <dgm:spPr/>
      <dgm:t>
        <a:bodyPr/>
        <a:lstStyle/>
        <a:p>
          <a:r>
            <a:rPr lang="en-GB" sz="1800"/>
            <a:t>36% Male</a:t>
          </a:r>
        </a:p>
      </dgm:t>
    </dgm:pt>
    <dgm:pt modelId="{1CCEDBBE-949F-47E7-A716-11A69D3397ED}" type="parTrans" cxnId="{C3B781C0-14CC-4387-BC51-A322657194BD}">
      <dgm:prSet/>
      <dgm:spPr/>
      <dgm:t>
        <a:bodyPr/>
        <a:lstStyle/>
        <a:p>
          <a:endParaRPr lang="en-GB" sz="1800"/>
        </a:p>
      </dgm:t>
    </dgm:pt>
    <dgm:pt modelId="{602B29D4-4C76-4A42-BDC9-5D300680B292}" type="sibTrans" cxnId="{C3B781C0-14CC-4387-BC51-A322657194BD}">
      <dgm:prSet/>
      <dgm:spPr/>
      <dgm:t>
        <a:bodyPr/>
        <a:lstStyle/>
        <a:p>
          <a:endParaRPr lang="en-GB" sz="1800"/>
        </a:p>
      </dgm:t>
    </dgm:pt>
    <dgm:pt modelId="{24338D4F-6702-4472-9CBC-0BAB4DB52912}">
      <dgm:prSet custT="1"/>
      <dgm:spPr/>
      <dgm:t>
        <a:bodyPr/>
        <a:lstStyle/>
        <a:p>
          <a:r>
            <a:rPr lang="en-GB" sz="1800"/>
            <a:t>1% Non-Binary</a:t>
          </a:r>
        </a:p>
      </dgm:t>
    </dgm:pt>
    <dgm:pt modelId="{CE62EFCA-6D56-4093-B843-26C79CD21690}" type="parTrans" cxnId="{8FDF57C8-919C-4E50-A24C-B87180DF17AF}">
      <dgm:prSet/>
      <dgm:spPr/>
      <dgm:t>
        <a:bodyPr/>
        <a:lstStyle/>
        <a:p>
          <a:endParaRPr lang="en-GB" sz="1800"/>
        </a:p>
      </dgm:t>
    </dgm:pt>
    <dgm:pt modelId="{F55F87E9-AB07-4462-A743-8E080F5F2DA3}" type="sibTrans" cxnId="{8FDF57C8-919C-4E50-A24C-B87180DF17AF}">
      <dgm:prSet/>
      <dgm:spPr/>
      <dgm:t>
        <a:bodyPr/>
        <a:lstStyle/>
        <a:p>
          <a:endParaRPr lang="en-GB" sz="1800"/>
        </a:p>
      </dgm:t>
    </dgm:pt>
    <dgm:pt modelId="{D9FD22E7-FE01-4197-9E06-EF5DA202303C}">
      <dgm:prSet custT="1"/>
      <dgm:spPr/>
      <dgm:t>
        <a:bodyPr/>
        <a:lstStyle/>
        <a:p>
          <a:r>
            <a:rPr lang="en-US" sz="1800" b="1" i="0" baseline="0" dirty="0"/>
            <a:t>Initial project undertaken on gathering results</a:t>
          </a:r>
          <a:endParaRPr lang="en-GB" sz="1800" b="1" dirty="0"/>
        </a:p>
      </dgm:t>
    </dgm:pt>
    <dgm:pt modelId="{F0BD2A69-17F4-428B-93C9-9914173AD4E1}" type="parTrans" cxnId="{87FA94B3-F63A-470E-BED1-8B4782B0A5A7}">
      <dgm:prSet/>
      <dgm:spPr/>
      <dgm:t>
        <a:bodyPr/>
        <a:lstStyle/>
        <a:p>
          <a:endParaRPr lang="en-GB" sz="1800"/>
        </a:p>
      </dgm:t>
    </dgm:pt>
    <dgm:pt modelId="{F8111828-2264-4EA9-A1FC-11301F4DC440}" type="sibTrans" cxnId="{87FA94B3-F63A-470E-BED1-8B4782B0A5A7}">
      <dgm:prSet/>
      <dgm:spPr/>
      <dgm:t>
        <a:bodyPr/>
        <a:lstStyle/>
        <a:p>
          <a:endParaRPr lang="en-GB" sz="1800"/>
        </a:p>
      </dgm:t>
    </dgm:pt>
    <dgm:pt modelId="{783FE670-5489-43BD-9AE5-B63354637916}">
      <dgm:prSet custT="1"/>
      <dgm:spPr/>
      <dgm:t>
        <a:bodyPr/>
        <a:lstStyle/>
        <a:p>
          <a:r>
            <a:rPr lang="en-GB" sz="1800" b="1"/>
            <a:t>Need for Scottish evidence and lived experience</a:t>
          </a:r>
        </a:p>
      </dgm:t>
    </dgm:pt>
    <dgm:pt modelId="{9A6409F2-C391-45FC-B422-C4C4A7005061}" type="parTrans" cxnId="{A70E8093-53C0-45F9-8649-BCDFDBDA3605}">
      <dgm:prSet/>
      <dgm:spPr/>
      <dgm:t>
        <a:bodyPr/>
        <a:lstStyle/>
        <a:p>
          <a:endParaRPr lang="en-GB" sz="1800"/>
        </a:p>
      </dgm:t>
    </dgm:pt>
    <dgm:pt modelId="{57637F07-38EE-4E66-B629-D7CBF3B6477F}" type="sibTrans" cxnId="{A70E8093-53C0-45F9-8649-BCDFDBDA3605}">
      <dgm:prSet/>
      <dgm:spPr/>
      <dgm:t>
        <a:bodyPr/>
        <a:lstStyle/>
        <a:p>
          <a:endParaRPr lang="en-GB" sz="1800"/>
        </a:p>
      </dgm:t>
    </dgm:pt>
    <dgm:pt modelId="{06F36625-C35B-457C-98FD-3E7D4BCCA9CB}" type="pres">
      <dgm:prSet presAssocID="{E70A8DF5-09B8-4CF8-8D05-26FE4E964670}" presName="Name0" presStyleCnt="0">
        <dgm:presLayoutVars>
          <dgm:dir/>
          <dgm:animLvl val="lvl"/>
          <dgm:resizeHandles val="exact"/>
        </dgm:presLayoutVars>
      </dgm:prSet>
      <dgm:spPr/>
    </dgm:pt>
    <dgm:pt modelId="{13B006AA-8838-41B3-BD01-73B64CE6E02C}" type="pres">
      <dgm:prSet presAssocID="{B92E0F7F-E820-4C61-92D5-1F9523600D9D}" presName="boxAndChildren" presStyleCnt="0"/>
      <dgm:spPr/>
    </dgm:pt>
    <dgm:pt modelId="{13B82A4E-27A1-4CDB-AC94-563A30563779}" type="pres">
      <dgm:prSet presAssocID="{B92E0F7F-E820-4C61-92D5-1F9523600D9D}" presName="parentTextBox" presStyleLbl="node1" presStyleIdx="0" presStyleCnt="5"/>
      <dgm:spPr/>
    </dgm:pt>
    <dgm:pt modelId="{7D9EBC65-3432-447B-A32A-1C4AA11856FE}" type="pres">
      <dgm:prSet presAssocID="{F8111828-2264-4EA9-A1FC-11301F4DC440}" presName="sp" presStyleCnt="0"/>
      <dgm:spPr/>
    </dgm:pt>
    <dgm:pt modelId="{135C5FE3-65F1-41EF-8628-EDD33197E7D7}" type="pres">
      <dgm:prSet presAssocID="{D9FD22E7-FE01-4197-9E06-EF5DA202303C}" presName="arrowAndChildren" presStyleCnt="0"/>
      <dgm:spPr/>
    </dgm:pt>
    <dgm:pt modelId="{D5B7B2AE-DED7-4D12-99D9-12197C1C55F0}" type="pres">
      <dgm:prSet presAssocID="{D9FD22E7-FE01-4197-9E06-EF5DA202303C}" presName="parentTextArrow" presStyleLbl="node1" presStyleIdx="1" presStyleCnt="5"/>
      <dgm:spPr/>
    </dgm:pt>
    <dgm:pt modelId="{6FB8CFE3-23DA-4C06-9F9E-CC79A03E5E78}" type="pres">
      <dgm:prSet presAssocID="{798032B8-84A4-498D-AC79-1E665B1096AC}" presName="sp" presStyleCnt="0"/>
      <dgm:spPr/>
    </dgm:pt>
    <dgm:pt modelId="{1C16433B-5FED-4733-8437-0A3B9EF9B57C}" type="pres">
      <dgm:prSet presAssocID="{04EF605E-706B-4F6E-8661-270D9BAFA35F}" presName="arrowAndChildren" presStyleCnt="0"/>
      <dgm:spPr/>
    </dgm:pt>
    <dgm:pt modelId="{019C18B8-00C1-42C0-A715-E0AF06F77DAC}" type="pres">
      <dgm:prSet presAssocID="{04EF605E-706B-4F6E-8661-270D9BAFA35F}" presName="parentTextArrow" presStyleLbl="node1" presStyleIdx="2" presStyleCnt="5"/>
      <dgm:spPr/>
    </dgm:pt>
    <dgm:pt modelId="{139EF602-6DA1-4C04-AE1B-18355841B16D}" type="pres">
      <dgm:prSet presAssocID="{EAF8FF83-73F8-4E68-8388-A46EEC0FE9F8}" presName="sp" presStyleCnt="0"/>
      <dgm:spPr/>
    </dgm:pt>
    <dgm:pt modelId="{2360DA79-A9B5-4514-9743-B5E8FC643CD1}" type="pres">
      <dgm:prSet presAssocID="{7594CE8A-7333-4C09-AA66-67ADFA1676DB}" presName="arrowAndChildren" presStyleCnt="0"/>
      <dgm:spPr/>
    </dgm:pt>
    <dgm:pt modelId="{ACF87E42-C087-4CF4-82C7-8CA40749D9BE}" type="pres">
      <dgm:prSet presAssocID="{7594CE8A-7333-4C09-AA66-67ADFA1676DB}" presName="parentTextArrow" presStyleLbl="node1" presStyleIdx="2" presStyleCnt="5"/>
      <dgm:spPr/>
    </dgm:pt>
    <dgm:pt modelId="{D66C1F93-1301-4208-8D90-CAD4ADDEF630}" type="pres">
      <dgm:prSet presAssocID="{7594CE8A-7333-4C09-AA66-67ADFA1676DB}" presName="arrow" presStyleLbl="node1" presStyleIdx="3" presStyleCnt="5"/>
      <dgm:spPr/>
    </dgm:pt>
    <dgm:pt modelId="{472FA12A-395A-4D3F-8A44-482F5B5F7220}" type="pres">
      <dgm:prSet presAssocID="{7594CE8A-7333-4C09-AA66-67ADFA1676DB}" presName="descendantArrow" presStyleCnt="0"/>
      <dgm:spPr/>
    </dgm:pt>
    <dgm:pt modelId="{9DFA7A20-4F94-4595-AADE-90EBCE1C32E5}" type="pres">
      <dgm:prSet presAssocID="{BFC953C3-47DC-4BCB-9944-EAE980A8407E}" presName="childTextArrow" presStyleLbl="fgAccFollowNode1" presStyleIdx="0" presStyleCnt="3">
        <dgm:presLayoutVars>
          <dgm:bulletEnabled val="1"/>
        </dgm:presLayoutVars>
      </dgm:prSet>
      <dgm:spPr/>
    </dgm:pt>
    <dgm:pt modelId="{0E07C63B-9FE5-482E-AC63-26B7AD975344}" type="pres">
      <dgm:prSet presAssocID="{FAA7AFD3-F2CB-4E9F-897C-C10CB6208CA0}" presName="childTextArrow" presStyleLbl="fgAccFollowNode1" presStyleIdx="1" presStyleCnt="3">
        <dgm:presLayoutVars>
          <dgm:bulletEnabled val="1"/>
        </dgm:presLayoutVars>
      </dgm:prSet>
      <dgm:spPr/>
    </dgm:pt>
    <dgm:pt modelId="{A7858ED8-3416-41C8-BD76-B32DE35CB839}" type="pres">
      <dgm:prSet presAssocID="{24338D4F-6702-4472-9CBC-0BAB4DB52912}" presName="childTextArrow" presStyleLbl="fgAccFollowNode1" presStyleIdx="2" presStyleCnt="3">
        <dgm:presLayoutVars>
          <dgm:bulletEnabled val="1"/>
        </dgm:presLayoutVars>
      </dgm:prSet>
      <dgm:spPr/>
    </dgm:pt>
    <dgm:pt modelId="{67CC8E7C-E06E-4E96-ADA6-5412531A3B78}" type="pres">
      <dgm:prSet presAssocID="{57637F07-38EE-4E66-B629-D7CBF3B6477F}" presName="sp" presStyleCnt="0"/>
      <dgm:spPr/>
    </dgm:pt>
    <dgm:pt modelId="{04672111-2AF7-4EB6-85AA-7957CCE8724A}" type="pres">
      <dgm:prSet presAssocID="{783FE670-5489-43BD-9AE5-B63354637916}" presName="arrowAndChildren" presStyleCnt="0"/>
      <dgm:spPr/>
    </dgm:pt>
    <dgm:pt modelId="{C2BE44FA-9DDB-4AD8-B57B-CDB0E26399C8}" type="pres">
      <dgm:prSet presAssocID="{783FE670-5489-43BD-9AE5-B63354637916}" presName="parentTextArrow" presStyleLbl="node1" presStyleIdx="4" presStyleCnt="5"/>
      <dgm:spPr/>
    </dgm:pt>
  </dgm:ptLst>
  <dgm:cxnLst>
    <dgm:cxn modelId="{DC31A100-ACE6-4A1E-8918-1AE9AC39CB59}" type="presOf" srcId="{D9FD22E7-FE01-4197-9E06-EF5DA202303C}" destId="{D5B7B2AE-DED7-4D12-99D9-12197C1C55F0}" srcOrd="0" destOrd="0" presId="urn:microsoft.com/office/officeart/2005/8/layout/process4"/>
    <dgm:cxn modelId="{FDCF0902-4DE8-41AC-857B-3BCDDA4F039D}" type="presOf" srcId="{E70A8DF5-09B8-4CF8-8D05-26FE4E964670}" destId="{06F36625-C35B-457C-98FD-3E7D4BCCA9CB}" srcOrd="0" destOrd="0" presId="urn:microsoft.com/office/officeart/2005/8/layout/process4"/>
    <dgm:cxn modelId="{CD3C6E1F-6E49-4D02-BF2F-C949921CA4B6}" srcId="{7594CE8A-7333-4C09-AA66-67ADFA1676DB}" destId="{BFC953C3-47DC-4BCB-9944-EAE980A8407E}" srcOrd="0" destOrd="0" parTransId="{B6672475-FB8B-40B8-84E3-8199C1F4EC58}" sibTransId="{09239437-1F46-4E00-895A-03A0CD99000E}"/>
    <dgm:cxn modelId="{BBDD7B20-2D27-4DCC-94CB-273D3E2FB234}" type="presOf" srcId="{7594CE8A-7333-4C09-AA66-67ADFA1676DB}" destId="{D66C1F93-1301-4208-8D90-CAD4ADDEF630}" srcOrd="1" destOrd="0" presId="urn:microsoft.com/office/officeart/2005/8/layout/process4"/>
    <dgm:cxn modelId="{E87A3F28-8E8E-4B40-9207-3EC4D1882AF2}" type="presOf" srcId="{04EF605E-706B-4F6E-8661-270D9BAFA35F}" destId="{019C18B8-00C1-42C0-A715-E0AF06F77DAC}" srcOrd="0" destOrd="0" presId="urn:microsoft.com/office/officeart/2005/8/layout/process4"/>
    <dgm:cxn modelId="{7599452F-125E-4175-B3F2-7EC6A40604E2}" srcId="{E70A8DF5-09B8-4CF8-8D05-26FE4E964670}" destId="{04EF605E-706B-4F6E-8661-270D9BAFA35F}" srcOrd="2" destOrd="0" parTransId="{F2B4EFF6-B4C5-44DB-9784-B37D3703BE37}" sibTransId="{798032B8-84A4-498D-AC79-1E665B1096AC}"/>
    <dgm:cxn modelId="{2CD7F35D-82CA-4730-B551-B4A02C546A44}" srcId="{E70A8DF5-09B8-4CF8-8D05-26FE4E964670}" destId="{7594CE8A-7333-4C09-AA66-67ADFA1676DB}" srcOrd="1" destOrd="0" parTransId="{0CDC620C-C048-4F35-9A5E-8BFA33881CDA}" sibTransId="{EAF8FF83-73F8-4E68-8388-A46EEC0FE9F8}"/>
    <dgm:cxn modelId="{77EF5866-BAC4-4D9C-A0D9-694805AB81E0}" type="presOf" srcId="{7594CE8A-7333-4C09-AA66-67ADFA1676DB}" destId="{ACF87E42-C087-4CF4-82C7-8CA40749D9BE}" srcOrd="0" destOrd="0" presId="urn:microsoft.com/office/officeart/2005/8/layout/process4"/>
    <dgm:cxn modelId="{7BECC78C-673A-424F-BB20-15E210D4A5BB}" type="presOf" srcId="{783FE670-5489-43BD-9AE5-B63354637916}" destId="{C2BE44FA-9DDB-4AD8-B57B-CDB0E26399C8}" srcOrd="0" destOrd="0" presId="urn:microsoft.com/office/officeart/2005/8/layout/process4"/>
    <dgm:cxn modelId="{A70E8093-53C0-45F9-8649-BCDFDBDA3605}" srcId="{E70A8DF5-09B8-4CF8-8D05-26FE4E964670}" destId="{783FE670-5489-43BD-9AE5-B63354637916}" srcOrd="0" destOrd="0" parTransId="{9A6409F2-C391-45FC-B422-C4C4A7005061}" sibTransId="{57637F07-38EE-4E66-B629-D7CBF3B6477F}"/>
    <dgm:cxn modelId="{E6CDC693-45A0-4DF2-8F47-E1139C446E7D}" type="presOf" srcId="{24338D4F-6702-4472-9CBC-0BAB4DB52912}" destId="{A7858ED8-3416-41C8-BD76-B32DE35CB839}" srcOrd="0" destOrd="0" presId="urn:microsoft.com/office/officeart/2005/8/layout/process4"/>
    <dgm:cxn modelId="{B7C457B3-31B1-47D8-A2AC-14FE15B9696D}" type="presOf" srcId="{BFC953C3-47DC-4BCB-9944-EAE980A8407E}" destId="{9DFA7A20-4F94-4595-AADE-90EBCE1C32E5}" srcOrd="0" destOrd="0" presId="urn:microsoft.com/office/officeart/2005/8/layout/process4"/>
    <dgm:cxn modelId="{87FA94B3-F63A-470E-BED1-8B4782B0A5A7}" srcId="{E70A8DF5-09B8-4CF8-8D05-26FE4E964670}" destId="{D9FD22E7-FE01-4197-9E06-EF5DA202303C}" srcOrd="3" destOrd="0" parTransId="{F0BD2A69-17F4-428B-93C9-9914173AD4E1}" sibTransId="{F8111828-2264-4EA9-A1FC-11301F4DC440}"/>
    <dgm:cxn modelId="{C3B781C0-14CC-4387-BC51-A322657194BD}" srcId="{7594CE8A-7333-4C09-AA66-67ADFA1676DB}" destId="{FAA7AFD3-F2CB-4E9F-897C-C10CB6208CA0}" srcOrd="1" destOrd="0" parTransId="{1CCEDBBE-949F-47E7-A716-11A69D3397ED}" sibTransId="{602B29D4-4C76-4A42-BDC9-5D300680B292}"/>
    <dgm:cxn modelId="{8FDF57C8-919C-4E50-A24C-B87180DF17AF}" srcId="{7594CE8A-7333-4C09-AA66-67ADFA1676DB}" destId="{24338D4F-6702-4472-9CBC-0BAB4DB52912}" srcOrd="2" destOrd="0" parTransId="{CE62EFCA-6D56-4093-B843-26C79CD21690}" sibTransId="{F55F87E9-AB07-4462-A743-8E080F5F2DA3}"/>
    <dgm:cxn modelId="{B621D6D4-984A-4627-850B-F32566919442}" srcId="{E70A8DF5-09B8-4CF8-8D05-26FE4E964670}" destId="{B92E0F7F-E820-4C61-92D5-1F9523600D9D}" srcOrd="4" destOrd="0" parTransId="{F969A66B-7512-464D-A8CC-745B8B7A486F}" sibTransId="{676BAE22-ADD4-48A0-940C-F3A848BB1C5C}"/>
    <dgm:cxn modelId="{F72599E0-3BAA-4828-8C50-D1843B19579A}" type="presOf" srcId="{FAA7AFD3-F2CB-4E9F-897C-C10CB6208CA0}" destId="{0E07C63B-9FE5-482E-AC63-26B7AD975344}" srcOrd="0" destOrd="0" presId="urn:microsoft.com/office/officeart/2005/8/layout/process4"/>
    <dgm:cxn modelId="{78E750F0-801D-44EB-9639-24386DD9FFB5}" type="presOf" srcId="{B92E0F7F-E820-4C61-92D5-1F9523600D9D}" destId="{13B82A4E-27A1-4CDB-AC94-563A30563779}" srcOrd="0" destOrd="0" presId="urn:microsoft.com/office/officeart/2005/8/layout/process4"/>
    <dgm:cxn modelId="{EC27922D-5D94-4000-8926-235147B892A0}" type="presParOf" srcId="{06F36625-C35B-457C-98FD-3E7D4BCCA9CB}" destId="{13B006AA-8838-41B3-BD01-73B64CE6E02C}" srcOrd="0" destOrd="0" presId="urn:microsoft.com/office/officeart/2005/8/layout/process4"/>
    <dgm:cxn modelId="{56CC3975-A47E-4034-917E-8B2819088BC3}" type="presParOf" srcId="{13B006AA-8838-41B3-BD01-73B64CE6E02C}" destId="{13B82A4E-27A1-4CDB-AC94-563A30563779}" srcOrd="0" destOrd="0" presId="urn:microsoft.com/office/officeart/2005/8/layout/process4"/>
    <dgm:cxn modelId="{6D432EF7-A10F-4CB4-8F8D-E40AFEFFC559}" type="presParOf" srcId="{06F36625-C35B-457C-98FD-3E7D4BCCA9CB}" destId="{7D9EBC65-3432-447B-A32A-1C4AA11856FE}" srcOrd="1" destOrd="0" presId="urn:microsoft.com/office/officeart/2005/8/layout/process4"/>
    <dgm:cxn modelId="{70BF251D-3635-46B0-8DE4-3EF8CCB5FB40}" type="presParOf" srcId="{06F36625-C35B-457C-98FD-3E7D4BCCA9CB}" destId="{135C5FE3-65F1-41EF-8628-EDD33197E7D7}" srcOrd="2" destOrd="0" presId="urn:microsoft.com/office/officeart/2005/8/layout/process4"/>
    <dgm:cxn modelId="{6062DBF6-44D4-4447-8DC9-EF2A1BBA5252}" type="presParOf" srcId="{135C5FE3-65F1-41EF-8628-EDD33197E7D7}" destId="{D5B7B2AE-DED7-4D12-99D9-12197C1C55F0}" srcOrd="0" destOrd="0" presId="urn:microsoft.com/office/officeart/2005/8/layout/process4"/>
    <dgm:cxn modelId="{D8B6298F-9E49-4D03-BCA3-81178EBBCE92}" type="presParOf" srcId="{06F36625-C35B-457C-98FD-3E7D4BCCA9CB}" destId="{6FB8CFE3-23DA-4C06-9F9E-CC79A03E5E78}" srcOrd="3" destOrd="0" presId="urn:microsoft.com/office/officeart/2005/8/layout/process4"/>
    <dgm:cxn modelId="{918111ED-529A-4BB6-B16C-B990ABE5C6A7}" type="presParOf" srcId="{06F36625-C35B-457C-98FD-3E7D4BCCA9CB}" destId="{1C16433B-5FED-4733-8437-0A3B9EF9B57C}" srcOrd="4" destOrd="0" presId="urn:microsoft.com/office/officeart/2005/8/layout/process4"/>
    <dgm:cxn modelId="{291A6854-A5DD-4921-A90F-691F4215D431}" type="presParOf" srcId="{1C16433B-5FED-4733-8437-0A3B9EF9B57C}" destId="{019C18B8-00C1-42C0-A715-E0AF06F77DAC}" srcOrd="0" destOrd="0" presId="urn:microsoft.com/office/officeart/2005/8/layout/process4"/>
    <dgm:cxn modelId="{837D51F1-52FA-442A-80B5-E24D207C2D87}" type="presParOf" srcId="{06F36625-C35B-457C-98FD-3E7D4BCCA9CB}" destId="{139EF602-6DA1-4C04-AE1B-18355841B16D}" srcOrd="5" destOrd="0" presId="urn:microsoft.com/office/officeart/2005/8/layout/process4"/>
    <dgm:cxn modelId="{69C3AAF9-F19C-4879-AD3B-E1D4A85FFB35}" type="presParOf" srcId="{06F36625-C35B-457C-98FD-3E7D4BCCA9CB}" destId="{2360DA79-A9B5-4514-9743-B5E8FC643CD1}" srcOrd="6" destOrd="0" presId="urn:microsoft.com/office/officeart/2005/8/layout/process4"/>
    <dgm:cxn modelId="{C14EAAE2-C069-493D-A507-8508F430585D}" type="presParOf" srcId="{2360DA79-A9B5-4514-9743-B5E8FC643CD1}" destId="{ACF87E42-C087-4CF4-82C7-8CA40749D9BE}" srcOrd="0" destOrd="0" presId="urn:microsoft.com/office/officeart/2005/8/layout/process4"/>
    <dgm:cxn modelId="{C25C309F-DE0B-43ED-B2D9-56D8EB06F2D7}" type="presParOf" srcId="{2360DA79-A9B5-4514-9743-B5E8FC643CD1}" destId="{D66C1F93-1301-4208-8D90-CAD4ADDEF630}" srcOrd="1" destOrd="0" presId="urn:microsoft.com/office/officeart/2005/8/layout/process4"/>
    <dgm:cxn modelId="{9C4C6F46-D32E-403B-86A6-3DF0D9C8261E}" type="presParOf" srcId="{2360DA79-A9B5-4514-9743-B5E8FC643CD1}" destId="{472FA12A-395A-4D3F-8A44-482F5B5F7220}" srcOrd="2" destOrd="0" presId="urn:microsoft.com/office/officeart/2005/8/layout/process4"/>
    <dgm:cxn modelId="{DA9D204E-ED29-4250-AD63-0BF9E493E841}" type="presParOf" srcId="{472FA12A-395A-4D3F-8A44-482F5B5F7220}" destId="{9DFA7A20-4F94-4595-AADE-90EBCE1C32E5}" srcOrd="0" destOrd="0" presId="urn:microsoft.com/office/officeart/2005/8/layout/process4"/>
    <dgm:cxn modelId="{B48120BE-0827-41D3-8AE5-566CA79ED337}" type="presParOf" srcId="{472FA12A-395A-4D3F-8A44-482F5B5F7220}" destId="{0E07C63B-9FE5-482E-AC63-26B7AD975344}" srcOrd="1" destOrd="0" presId="urn:microsoft.com/office/officeart/2005/8/layout/process4"/>
    <dgm:cxn modelId="{46125F9E-FD1D-4434-AE18-AC0356180988}" type="presParOf" srcId="{472FA12A-395A-4D3F-8A44-482F5B5F7220}" destId="{A7858ED8-3416-41C8-BD76-B32DE35CB839}" srcOrd="2" destOrd="0" presId="urn:microsoft.com/office/officeart/2005/8/layout/process4"/>
    <dgm:cxn modelId="{0F5816E9-E6E9-467F-9DCC-252B063BA5C7}" type="presParOf" srcId="{06F36625-C35B-457C-98FD-3E7D4BCCA9CB}" destId="{67CC8E7C-E06E-4E96-ADA6-5412531A3B78}" srcOrd="7" destOrd="0" presId="urn:microsoft.com/office/officeart/2005/8/layout/process4"/>
    <dgm:cxn modelId="{925BFAA8-4950-4E5C-9A9F-7413C7F175CE}" type="presParOf" srcId="{06F36625-C35B-457C-98FD-3E7D4BCCA9CB}" destId="{04672111-2AF7-4EB6-85AA-7957CCE8724A}" srcOrd="8" destOrd="0" presId="urn:microsoft.com/office/officeart/2005/8/layout/process4"/>
    <dgm:cxn modelId="{1C4E4396-FCBB-4BF7-88B0-5BA5CA446F69}" type="presParOf" srcId="{04672111-2AF7-4EB6-85AA-7957CCE8724A}" destId="{C2BE44FA-9DDB-4AD8-B57B-CDB0E26399C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FC0BF6-F10C-4842-A76E-58DBD3A7E7F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GB"/>
        </a:p>
      </dgm:t>
    </dgm:pt>
    <dgm:pt modelId="{C99F6253-C65A-4D47-911E-28FF5F7B38DE}">
      <dgm:prSet/>
      <dgm:spPr/>
      <dgm:t>
        <a:bodyPr/>
        <a:lstStyle/>
        <a:p>
          <a:pPr>
            <a:lnSpc>
              <a:spcPct val="100000"/>
            </a:lnSpc>
          </a:pPr>
          <a:r>
            <a:rPr lang="en-US" dirty="0"/>
            <a:t>Travel &amp; Urban vs Rural</a:t>
          </a:r>
          <a:endParaRPr lang="en-GB" dirty="0"/>
        </a:p>
      </dgm:t>
    </dgm:pt>
    <dgm:pt modelId="{91754E3B-BD41-4029-890A-39E05D00EB87}" type="parTrans" cxnId="{0CAE0972-5EFD-4C82-B61F-444B5232A39E}">
      <dgm:prSet/>
      <dgm:spPr/>
      <dgm:t>
        <a:bodyPr/>
        <a:lstStyle/>
        <a:p>
          <a:endParaRPr lang="en-GB"/>
        </a:p>
      </dgm:t>
    </dgm:pt>
    <dgm:pt modelId="{34F1FE0C-D65E-4DD2-99BA-1E6CE30F515E}" type="sibTrans" cxnId="{0CAE0972-5EFD-4C82-B61F-444B5232A39E}">
      <dgm:prSet/>
      <dgm:spPr/>
      <dgm:t>
        <a:bodyPr/>
        <a:lstStyle/>
        <a:p>
          <a:pPr>
            <a:lnSpc>
              <a:spcPct val="100000"/>
            </a:lnSpc>
          </a:pPr>
          <a:endParaRPr lang="en-GB"/>
        </a:p>
      </dgm:t>
    </dgm:pt>
    <dgm:pt modelId="{47F6D1B5-996E-4BC9-8A33-AB8494E490F9}">
      <dgm:prSet/>
      <dgm:spPr/>
      <dgm:t>
        <a:bodyPr/>
        <a:lstStyle/>
        <a:p>
          <a:pPr>
            <a:lnSpc>
              <a:spcPct val="100000"/>
            </a:lnSpc>
          </a:pPr>
          <a:r>
            <a:rPr lang="en-US" dirty="0"/>
            <a:t>Intersectionality</a:t>
          </a:r>
          <a:endParaRPr lang="en-GB" dirty="0"/>
        </a:p>
      </dgm:t>
    </dgm:pt>
    <dgm:pt modelId="{357FBFBE-65FB-4F45-A833-EDA2F93C607E}" type="parTrans" cxnId="{B46EBADD-CC05-4724-82AE-8A769A775C14}">
      <dgm:prSet/>
      <dgm:spPr/>
      <dgm:t>
        <a:bodyPr/>
        <a:lstStyle/>
        <a:p>
          <a:endParaRPr lang="en-GB"/>
        </a:p>
      </dgm:t>
    </dgm:pt>
    <dgm:pt modelId="{2D906130-44C0-4B0C-BAF3-2990ECF3E5E7}" type="sibTrans" cxnId="{B46EBADD-CC05-4724-82AE-8A769A775C14}">
      <dgm:prSet/>
      <dgm:spPr/>
      <dgm:t>
        <a:bodyPr/>
        <a:lstStyle/>
        <a:p>
          <a:endParaRPr lang="en-GB"/>
        </a:p>
      </dgm:t>
    </dgm:pt>
    <dgm:pt modelId="{19C29E46-5866-418D-9F9A-C6130C4C49A7}">
      <dgm:prSet/>
      <dgm:spPr/>
      <dgm:t>
        <a:bodyPr/>
        <a:lstStyle/>
        <a:p>
          <a:pPr>
            <a:lnSpc>
              <a:spcPct val="100000"/>
            </a:lnSpc>
          </a:pPr>
          <a:r>
            <a:rPr lang="en-GB" dirty="0"/>
            <a:t>Physical Activity &amp; Sports Participation </a:t>
          </a:r>
        </a:p>
      </dgm:t>
    </dgm:pt>
    <dgm:pt modelId="{3F9F7385-478B-41D7-98E4-146711CE9263}" type="parTrans" cxnId="{3525C953-2C05-4C3B-9C47-AC373DDBD497}">
      <dgm:prSet/>
      <dgm:spPr/>
      <dgm:t>
        <a:bodyPr/>
        <a:lstStyle/>
        <a:p>
          <a:endParaRPr lang="en-GB"/>
        </a:p>
      </dgm:t>
    </dgm:pt>
    <dgm:pt modelId="{F46A9725-83DD-42D7-BFC6-73BA75DC4B21}" type="sibTrans" cxnId="{3525C953-2C05-4C3B-9C47-AC373DDBD497}">
      <dgm:prSet/>
      <dgm:spPr/>
      <dgm:t>
        <a:bodyPr/>
        <a:lstStyle/>
        <a:p>
          <a:pPr>
            <a:lnSpc>
              <a:spcPct val="100000"/>
            </a:lnSpc>
          </a:pPr>
          <a:endParaRPr lang="en-GB"/>
        </a:p>
      </dgm:t>
    </dgm:pt>
    <dgm:pt modelId="{83C93A4D-1B1F-40B5-8079-B0C0555D18A2}">
      <dgm:prSet/>
      <dgm:spPr/>
      <dgm:t>
        <a:bodyPr/>
        <a:lstStyle/>
        <a:p>
          <a:pPr>
            <a:lnSpc>
              <a:spcPct val="100000"/>
            </a:lnSpc>
          </a:pPr>
          <a:r>
            <a:rPr lang="en-GB"/>
            <a:t>Cost of Living Factors/ Benefits – social security barriers</a:t>
          </a:r>
        </a:p>
      </dgm:t>
    </dgm:pt>
    <dgm:pt modelId="{FD2DA5D2-7EF7-4EAE-8C52-C85D093DA98A}" type="parTrans" cxnId="{C19D244D-F23B-47D6-A890-0334216021BF}">
      <dgm:prSet/>
      <dgm:spPr/>
      <dgm:t>
        <a:bodyPr/>
        <a:lstStyle/>
        <a:p>
          <a:endParaRPr lang="en-GB"/>
        </a:p>
      </dgm:t>
    </dgm:pt>
    <dgm:pt modelId="{DC3A2F4D-4535-4DC3-9B97-553AC965A1A2}" type="sibTrans" cxnId="{C19D244D-F23B-47D6-A890-0334216021BF}">
      <dgm:prSet/>
      <dgm:spPr/>
      <dgm:t>
        <a:bodyPr/>
        <a:lstStyle/>
        <a:p>
          <a:pPr>
            <a:lnSpc>
              <a:spcPct val="100000"/>
            </a:lnSpc>
          </a:pPr>
          <a:endParaRPr lang="en-GB"/>
        </a:p>
      </dgm:t>
    </dgm:pt>
    <dgm:pt modelId="{73759AED-752C-4A40-88AC-221B09200E92}">
      <dgm:prSet/>
      <dgm:spPr/>
      <dgm:t>
        <a:bodyPr/>
        <a:lstStyle/>
        <a:p>
          <a:pPr>
            <a:lnSpc>
              <a:spcPct val="100000"/>
            </a:lnSpc>
          </a:pPr>
          <a:r>
            <a:rPr lang="en-GB" dirty="0"/>
            <a:t>Personal &amp; Emotional Factors</a:t>
          </a:r>
        </a:p>
      </dgm:t>
    </dgm:pt>
    <dgm:pt modelId="{D370D52C-8DFA-455D-A186-02AD825C370A}" type="parTrans" cxnId="{EE4D7151-EB43-4624-9A91-2EEF44D55881}">
      <dgm:prSet/>
      <dgm:spPr/>
      <dgm:t>
        <a:bodyPr/>
        <a:lstStyle/>
        <a:p>
          <a:endParaRPr lang="en-GB"/>
        </a:p>
      </dgm:t>
    </dgm:pt>
    <dgm:pt modelId="{A4618BD8-1929-417D-87DE-7CCE66743189}" type="sibTrans" cxnId="{EE4D7151-EB43-4624-9A91-2EEF44D55881}">
      <dgm:prSet/>
      <dgm:spPr/>
      <dgm:t>
        <a:bodyPr/>
        <a:lstStyle/>
        <a:p>
          <a:pPr>
            <a:lnSpc>
              <a:spcPct val="100000"/>
            </a:lnSpc>
          </a:pPr>
          <a:endParaRPr lang="en-GB"/>
        </a:p>
      </dgm:t>
    </dgm:pt>
    <dgm:pt modelId="{32B74FCD-A47A-47F7-B699-D09330C8E988}">
      <dgm:prSet/>
      <dgm:spPr/>
      <dgm:t>
        <a:bodyPr/>
        <a:lstStyle/>
        <a:p>
          <a:pPr>
            <a:lnSpc>
              <a:spcPct val="100000"/>
            </a:lnSpc>
          </a:pPr>
          <a:r>
            <a:rPr lang="en-GB"/>
            <a:t>Support with Transitioning into Activity</a:t>
          </a:r>
        </a:p>
      </dgm:t>
    </dgm:pt>
    <dgm:pt modelId="{2D2E4E5E-EF9F-4432-8F1B-48D4969191FB}" type="parTrans" cxnId="{2B0B5B93-963D-403A-8B28-537B82D9FF6F}">
      <dgm:prSet/>
      <dgm:spPr/>
      <dgm:t>
        <a:bodyPr/>
        <a:lstStyle/>
        <a:p>
          <a:endParaRPr lang="en-GB"/>
        </a:p>
      </dgm:t>
    </dgm:pt>
    <dgm:pt modelId="{B7D1CDD7-EA51-4B72-97DF-47D7AED0C95B}" type="sibTrans" cxnId="{2B0B5B93-963D-403A-8B28-537B82D9FF6F}">
      <dgm:prSet/>
      <dgm:spPr/>
      <dgm:t>
        <a:bodyPr/>
        <a:lstStyle/>
        <a:p>
          <a:pPr>
            <a:lnSpc>
              <a:spcPct val="100000"/>
            </a:lnSpc>
          </a:pPr>
          <a:endParaRPr lang="en-GB"/>
        </a:p>
      </dgm:t>
    </dgm:pt>
    <dgm:pt modelId="{5CB428A0-0ECE-4629-A3E1-F4D040FA9AA5}" type="pres">
      <dgm:prSet presAssocID="{17FC0BF6-F10C-4842-A76E-58DBD3A7E7FB}" presName="root" presStyleCnt="0">
        <dgm:presLayoutVars>
          <dgm:dir/>
          <dgm:resizeHandles val="exact"/>
        </dgm:presLayoutVars>
      </dgm:prSet>
      <dgm:spPr/>
    </dgm:pt>
    <dgm:pt modelId="{D5CFCA1E-0D11-49A4-9A41-43248DCA2451}" type="pres">
      <dgm:prSet presAssocID="{17FC0BF6-F10C-4842-A76E-58DBD3A7E7FB}" presName="container" presStyleCnt="0">
        <dgm:presLayoutVars>
          <dgm:dir/>
          <dgm:resizeHandles val="exact"/>
        </dgm:presLayoutVars>
      </dgm:prSet>
      <dgm:spPr/>
    </dgm:pt>
    <dgm:pt modelId="{B05B8E67-C16A-482D-AC2D-357AEA69B542}" type="pres">
      <dgm:prSet presAssocID="{19C29E46-5866-418D-9F9A-C6130C4C49A7}" presName="compNode" presStyleCnt="0"/>
      <dgm:spPr/>
    </dgm:pt>
    <dgm:pt modelId="{2C4BE661-509E-4403-981E-E537A7D7E257}" type="pres">
      <dgm:prSet presAssocID="{19C29E46-5866-418D-9F9A-C6130C4C49A7}" presName="iconBgRect" presStyleLbl="bgShp" presStyleIdx="0" presStyleCnt="6"/>
      <dgm:spPr/>
    </dgm:pt>
    <dgm:pt modelId="{3FA6176C-F7B7-4503-A147-602868E1C5AB}" type="pres">
      <dgm:prSet presAssocID="{19C29E46-5866-418D-9F9A-C6130C4C49A7}" presName="iconRect" presStyleLbl="node1" presStyleIdx="0" presStyleCnt="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dminton with solid fill"/>
        </a:ext>
      </dgm:extLst>
    </dgm:pt>
    <dgm:pt modelId="{7A9A31DE-F66A-45A7-91C6-DB83B2F05873}" type="pres">
      <dgm:prSet presAssocID="{19C29E46-5866-418D-9F9A-C6130C4C49A7}" presName="spaceRect" presStyleCnt="0"/>
      <dgm:spPr/>
    </dgm:pt>
    <dgm:pt modelId="{BE308779-1577-4A12-9DD7-789041843AD9}" type="pres">
      <dgm:prSet presAssocID="{19C29E46-5866-418D-9F9A-C6130C4C49A7}" presName="textRect" presStyleLbl="revTx" presStyleIdx="0" presStyleCnt="6">
        <dgm:presLayoutVars>
          <dgm:chMax val="1"/>
          <dgm:chPref val="1"/>
        </dgm:presLayoutVars>
      </dgm:prSet>
      <dgm:spPr/>
    </dgm:pt>
    <dgm:pt modelId="{9AB01306-2DCB-4312-B1F0-5C3400642333}" type="pres">
      <dgm:prSet presAssocID="{F46A9725-83DD-42D7-BFC6-73BA75DC4B21}" presName="sibTrans" presStyleLbl="sibTrans2D1" presStyleIdx="0" presStyleCnt="0"/>
      <dgm:spPr/>
    </dgm:pt>
    <dgm:pt modelId="{AFB3B272-DFB2-4C2C-AAD4-CE027567E344}" type="pres">
      <dgm:prSet presAssocID="{83C93A4D-1B1F-40B5-8079-B0C0555D18A2}" presName="compNode" presStyleCnt="0"/>
      <dgm:spPr/>
    </dgm:pt>
    <dgm:pt modelId="{EE69BF75-24E2-4279-A84F-6058C0D983F9}" type="pres">
      <dgm:prSet presAssocID="{83C93A4D-1B1F-40B5-8079-B0C0555D18A2}" presName="iconBgRect" presStyleLbl="bgShp" presStyleIdx="1" presStyleCnt="6"/>
      <dgm:spPr/>
    </dgm:pt>
    <dgm:pt modelId="{4524CA31-B1F3-45DC-AE5E-DBEC25CEC856}" type="pres">
      <dgm:prSet presAssocID="{83C93A4D-1B1F-40B5-8079-B0C0555D18A2}"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ound with solid fill"/>
        </a:ext>
      </dgm:extLst>
    </dgm:pt>
    <dgm:pt modelId="{AD070DBE-2E7E-4C17-AEEB-758899797B59}" type="pres">
      <dgm:prSet presAssocID="{83C93A4D-1B1F-40B5-8079-B0C0555D18A2}" presName="spaceRect" presStyleCnt="0"/>
      <dgm:spPr/>
    </dgm:pt>
    <dgm:pt modelId="{D051E753-FE22-484A-9FAE-C3D794D42A81}" type="pres">
      <dgm:prSet presAssocID="{83C93A4D-1B1F-40B5-8079-B0C0555D18A2}" presName="textRect" presStyleLbl="revTx" presStyleIdx="1" presStyleCnt="6">
        <dgm:presLayoutVars>
          <dgm:chMax val="1"/>
          <dgm:chPref val="1"/>
        </dgm:presLayoutVars>
      </dgm:prSet>
      <dgm:spPr/>
    </dgm:pt>
    <dgm:pt modelId="{304AC99C-9D46-417E-8AD6-CAFB5366221E}" type="pres">
      <dgm:prSet presAssocID="{DC3A2F4D-4535-4DC3-9B97-553AC965A1A2}" presName="sibTrans" presStyleLbl="sibTrans2D1" presStyleIdx="0" presStyleCnt="0"/>
      <dgm:spPr/>
    </dgm:pt>
    <dgm:pt modelId="{76233696-96A6-4261-BC34-3A9367B88708}" type="pres">
      <dgm:prSet presAssocID="{C99F6253-C65A-4D47-911E-28FF5F7B38DE}" presName="compNode" presStyleCnt="0"/>
      <dgm:spPr/>
    </dgm:pt>
    <dgm:pt modelId="{1FD1E9EA-63E8-4F19-A72C-6C6CFD8F68BD}" type="pres">
      <dgm:prSet presAssocID="{C99F6253-C65A-4D47-911E-28FF5F7B38DE}" presName="iconBgRect" presStyleLbl="bgShp" presStyleIdx="2" presStyleCnt="6"/>
      <dgm:spPr/>
    </dgm:pt>
    <dgm:pt modelId="{03775950-08A6-4FE9-8534-8CD2BA615053}" type="pres">
      <dgm:prSet presAssocID="{C99F6253-C65A-4D47-911E-28FF5F7B38DE}"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s with solid fill"/>
        </a:ext>
      </dgm:extLst>
    </dgm:pt>
    <dgm:pt modelId="{99AF05B1-5DC2-475E-96B5-62CA80F3B737}" type="pres">
      <dgm:prSet presAssocID="{C99F6253-C65A-4D47-911E-28FF5F7B38DE}" presName="spaceRect" presStyleCnt="0"/>
      <dgm:spPr/>
    </dgm:pt>
    <dgm:pt modelId="{9A4A7566-FF38-46DC-B70E-B9F2889BDABF}" type="pres">
      <dgm:prSet presAssocID="{C99F6253-C65A-4D47-911E-28FF5F7B38DE}" presName="textRect" presStyleLbl="revTx" presStyleIdx="2" presStyleCnt="6">
        <dgm:presLayoutVars>
          <dgm:chMax val="1"/>
          <dgm:chPref val="1"/>
        </dgm:presLayoutVars>
      </dgm:prSet>
      <dgm:spPr/>
    </dgm:pt>
    <dgm:pt modelId="{25E9E454-F1C3-4352-B014-EDCD0A2918E8}" type="pres">
      <dgm:prSet presAssocID="{34F1FE0C-D65E-4DD2-99BA-1E6CE30F515E}" presName="sibTrans" presStyleLbl="sibTrans2D1" presStyleIdx="0" presStyleCnt="0"/>
      <dgm:spPr/>
    </dgm:pt>
    <dgm:pt modelId="{E3633F21-E28E-4250-8D0E-78CD0E5F248F}" type="pres">
      <dgm:prSet presAssocID="{73759AED-752C-4A40-88AC-221B09200E92}" presName="compNode" presStyleCnt="0"/>
      <dgm:spPr/>
    </dgm:pt>
    <dgm:pt modelId="{FA6090DA-B6C0-4990-9DCF-2830EB30513C}" type="pres">
      <dgm:prSet presAssocID="{73759AED-752C-4A40-88AC-221B09200E92}" presName="iconBgRect" presStyleLbl="bgShp" presStyleIdx="3" presStyleCnt="6"/>
      <dgm:spPr/>
    </dgm:pt>
    <dgm:pt modelId="{57643E38-D5C1-451D-B544-9F495C14B416}" type="pres">
      <dgm:prSet presAssocID="{73759AED-752C-4A40-88AC-221B09200E92}"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miling face outline outline"/>
        </a:ext>
      </dgm:extLst>
    </dgm:pt>
    <dgm:pt modelId="{7DD627E7-6D0B-4F8D-BF44-34F28554E09D}" type="pres">
      <dgm:prSet presAssocID="{73759AED-752C-4A40-88AC-221B09200E92}" presName="spaceRect" presStyleCnt="0"/>
      <dgm:spPr/>
    </dgm:pt>
    <dgm:pt modelId="{544F0D46-BADF-48FD-AC7F-E18F41D51B49}" type="pres">
      <dgm:prSet presAssocID="{73759AED-752C-4A40-88AC-221B09200E92}" presName="textRect" presStyleLbl="revTx" presStyleIdx="3" presStyleCnt="6">
        <dgm:presLayoutVars>
          <dgm:chMax val="1"/>
          <dgm:chPref val="1"/>
        </dgm:presLayoutVars>
      </dgm:prSet>
      <dgm:spPr/>
    </dgm:pt>
    <dgm:pt modelId="{C9B28599-5B69-4F6D-AFC1-B463EB57A254}" type="pres">
      <dgm:prSet presAssocID="{A4618BD8-1929-417D-87DE-7CCE66743189}" presName="sibTrans" presStyleLbl="sibTrans2D1" presStyleIdx="0" presStyleCnt="0"/>
      <dgm:spPr/>
    </dgm:pt>
    <dgm:pt modelId="{624182CB-3B2E-4223-90EA-A08133F8ABD8}" type="pres">
      <dgm:prSet presAssocID="{32B74FCD-A47A-47F7-B699-D09330C8E988}" presName="compNode" presStyleCnt="0"/>
      <dgm:spPr/>
    </dgm:pt>
    <dgm:pt modelId="{32117A09-795E-4E2A-B78E-1B3F04681407}" type="pres">
      <dgm:prSet presAssocID="{32B74FCD-A47A-47F7-B699-D09330C8E988}" presName="iconBgRect" presStyleLbl="bgShp" presStyleIdx="4" presStyleCnt="6"/>
      <dgm:spPr/>
    </dgm:pt>
    <dgm:pt modelId="{A8B910DE-4B02-4F57-8CBB-4C15F07E5220}" type="pres">
      <dgm:prSet presAssocID="{32B74FCD-A47A-47F7-B699-D09330C8E988}"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Users with solid fill"/>
        </a:ext>
      </dgm:extLst>
    </dgm:pt>
    <dgm:pt modelId="{D7ED9B73-63B9-49F3-87EE-886EDD20ABC6}" type="pres">
      <dgm:prSet presAssocID="{32B74FCD-A47A-47F7-B699-D09330C8E988}" presName="spaceRect" presStyleCnt="0"/>
      <dgm:spPr/>
    </dgm:pt>
    <dgm:pt modelId="{F719DFB4-A30A-452E-86C1-2AE881EB6A32}" type="pres">
      <dgm:prSet presAssocID="{32B74FCD-A47A-47F7-B699-D09330C8E988}" presName="textRect" presStyleLbl="revTx" presStyleIdx="4" presStyleCnt="6">
        <dgm:presLayoutVars>
          <dgm:chMax val="1"/>
          <dgm:chPref val="1"/>
        </dgm:presLayoutVars>
      </dgm:prSet>
      <dgm:spPr/>
    </dgm:pt>
    <dgm:pt modelId="{A87CB15B-85F2-4B2B-86A2-8BEB549D57D9}" type="pres">
      <dgm:prSet presAssocID="{B7D1CDD7-EA51-4B72-97DF-47D7AED0C95B}" presName="sibTrans" presStyleLbl="sibTrans2D1" presStyleIdx="0" presStyleCnt="0"/>
      <dgm:spPr/>
    </dgm:pt>
    <dgm:pt modelId="{6E53AF28-4FAD-4CA1-80E3-D758AF8C0ED8}" type="pres">
      <dgm:prSet presAssocID="{47F6D1B5-996E-4BC9-8A33-AB8494E490F9}" presName="compNode" presStyleCnt="0"/>
      <dgm:spPr/>
    </dgm:pt>
    <dgm:pt modelId="{08C52229-A68B-4CF7-BD20-08868AE51544}" type="pres">
      <dgm:prSet presAssocID="{47F6D1B5-996E-4BC9-8A33-AB8494E490F9}" presName="iconBgRect" presStyleLbl="bgShp" presStyleIdx="5" presStyleCnt="6"/>
      <dgm:spPr/>
    </dgm:pt>
    <dgm:pt modelId="{41218360-1F20-4233-BA82-1F4E50E8B206}" type="pres">
      <dgm:prSet presAssocID="{47F6D1B5-996E-4BC9-8A33-AB8494E490F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Handshake"/>
        </a:ext>
      </dgm:extLst>
    </dgm:pt>
    <dgm:pt modelId="{8F4D0941-4376-430A-80D6-45C70B68F767}" type="pres">
      <dgm:prSet presAssocID="{47F6D1B5-996E-4BC9-8A33-AB8494E490F9}" presName="spaceRect" presStyleCnt="0"/>
      <dgm:spPr/>
    </dgm:pt>
    <dgm:pt modelId="{2C2E652C-8823-48AA-80A2-525C06F42DF8}" type="pres">
      <dgm:prSet presAssocID="{47F6D1B5-996E-4BC9-8A33-AB8494E490F9}" presName="textRect" presStyleLbl="revTx" presStyleIdx="5" presStyleCnt="6">
        <dgm:presLayoutVars>
          <dgm:chMax val="1"/>
          <dgm:chPref val="1"/>
        </dgm:presLayoutVars>
      </dgm:prSet>
      <dgm:spPr/>
    </dgm:pt>
  </dgm:ptLst>
  <dgm:cxnLst>
    <dgm:cxn modelId="{C842E207-8ABC-4445-8FF0-A2ADB6419846}" type="presOf" srcId="{19C29E46-5866-418D-9F9A-C6130C4C49A7}" destId="{BE308779-1577-4A12-9DD7-789041843AD9}" srcOrd="0" destOrd="0" presId="urn:microsoft.com/office/officeart/2018/2/layout/IconCircleList"/>
    <dgm:cxn modelId="{C74CE318-BC65-4DFD-9C13-7ED9FEEB6623}" type="presOf" srcId="{32B74FCD-A47A-47F7-B699-D09330C8E988}" destId="{F719DFB4-A30A-452E-86C1-2AE881EB6A32}" srcOrd="0" destOrd="0" presId="urn:microsoft.com/office/officeart/2018/2/layout/IconCircleList"/>
    <dgm:cxn modelId="{E52CDA39-ED14-4567-A91C-2F2A0C551603}" type="presOf" srcId="{A4618BD8-1929-417D-87DE-7CCE66743189}" destId="{C9B28599-5B69-4F6D-AFC1-B463EB57A254}" srcOrd="0" destOrd="0" presId="urn:microsoft.com/office/officeart/2018/2/layout/IconCircleList"/>
    <dgm:cxn modelId="{C19D244D-F23B-47D6-A890-0334216021BF}" srcId="{17FC0BF6-F10C-4842-A76E-58DBD3A7E7FB}" destId="{83C93A4D-1B1F-40B5-8079-B0C0555D18A2}" srcOrd="1" destOrd="0" parTransId="{FD2DA5D2-7EF7-4EAE-8C52-C85D093DA98A}" sibTransId="{DC3A2F4D-4535-4DC3-9B97-553AC965A1A2}"/>
    <dgm:cxn modelId="{EE4D7151-EB43-4624-9A91-2EEF44D55881}" srcId="{17FC0BF6-F10C-4842-A76E-58DBD3A7E7FB}" destId="{73759AED-752C-4A40-88AC-221B09200E92}" srcOrd="3" destOrd="0" parTransId="{D370D52C-8DFA-455D-A186-02AD825C370A}" sibTransId="{A4618BD8-1929-417D-87DE-7CCE66743189}"/>
    <dgm:cxn modelId="{0CAE0972-5EFD-4C82-B61F-444B5232A39E}" srcId="{17FC0BF6-F10C-4842-A76E-58DBD3A7E7FB}" destId="{C99F6253-C65A-4D47-911E-28FF5F7B38DE}" srcOrd="2" destOrd="0" parTransId="{91754E3B-BD41-4029-890A-39E05D00EB87}" sibTransId="{34F1FE0C-D65E-4DD2-99BA-1E6CE30F515E}"/>
    <dgm:cxn modelId="{3525C953-2C05-4C3B-9C47-AC373DDBD497}" srcId="{17FC0BF6-F10C-4842-A76E-58DBD3A7E7FB}" destId="{19C29E46-5866-418D-9F9A-C6130C4C49A7}" srcOrd="0" destOrd="0" parTransId="{3F9F7385-478B-41D7-98E4-146711CE9263}" sibTransId="{F46A9725-83DD-42D7-BFC6-73BA75DC4B21}"/>
    <dgm:cxn modelId="{A0E1A457-802E-4B31-BFEE-6A03200D60E1}" type="presOf" srcId="{47F6D1B5-996E-4BC9-8A33-AB8494E490F9}" destId="{2C2E652C-8823-48AA-80A2-525C06F42DF8}" srcOrd="0" destOrd="0" presId="urn:microsoft.com/office/officeart/2018/2/layout/IconCircleList"/>
    <dgm:cxn modelId="{B250D984-64E9-4576-B9DC-A5C988522F46}" type="presOf" srcId="{17FC0BF6-F10C-4842-A76E-58DBD3A7E7FB}" destId="{5CB428A0-0ECE-4629-A3E1-F4D040FA9AA5}" srcOrd="0" destOrd="0" presId="urn:microsoft.com/office/officeart/2018/2/layout/IconCircleList"/>
    <dgm:cxn modelId="{964C6B8E-BEC3-4B5B-9371-E113B25E5298}" type="presOf" srcId="{73759AED-752C-4A40-88AC-221B09200E92}" destId="{544F0D46-BADF-48FD-AC7F-E18F41D51B49}" srcOrd="0" destOrd="0" presId="urn:microsoft.com/office/officeart/2018/2/layout/IconCircleList"/>
    <dgm:cxn modelId="{2B0B5B93-963D-403A-8B28-537B82D9FF6F}" srcId="{17FC0BF6-F10C-4842-A76E-58DBD3A7E7FB}" destId="{32B74FCD-A47A-47F7-B699-D09330C8E988}" srcOrd="4" destOrd="0" parTransId="{2D2E4E5E-EF9F-4432-8F1B-48D4969191FB}" sibTransId="{B7D1CDD7-EA51-4B72-97DF-47D7AED0C95B}"/>
    <dgm:cxn modelId="{1BDE9D97-5737-4DEA-A994-B9DD2F8DFA44}" type="presOf" srcId="{C99F6253-C65A-4D47-911E-28FF5F7B38DE}" destId="{9A4A7566-FF38-46DC-B70E-B9F2889BDABF}" srcOrd="0" destOrd="0" presId="urn:microsoft.com/office/officeart/2018/2/layout/IconCircleList"/>
    <dgm:cxn modelId="{713BB1A1-BC93-431F-89AA-A54972284927}" type="presOf" srcId="{B7D1CDD7-EA51-4B72-97DF-47D7AED0C95B}" destId="{A87CB15B-85F2-4B2B-86A2-8BEB549D57D9}" srcOrd="0" destOrd="0" presId="urn:microsoft.com/office/officeart/2018/2/layout/IconCircleList"/>
    <dgm:cxn modelId="{B19F65C1-BDEC-4513-BB72-942EAF777379}" type="presOf" srcId="{F46A9725-83DD-42D7-BFC6-73BA75DC4B21}" destId="{9AB01306-2DCB-4312-B1F0-5C3400642333}" srcOrd="0" destOrd="0" presId="urn:microsoft.com/office/officeart/2018/2/layout/IconCircleList"/>
    <dgm:cxn modelId="{B46EBADD-CC05-4724-82AE-8A769A775C14}" srcId="{17FC0BF6-F10C-4842-A76E-58DBD3A7E7FB}" destId="{47F6D1B5-996E-4BC9-8A33-AB8494E490F9}" srcOrd="5" destOrd="0" parTransId="{357FBFBE-65FB-4F45-A833-EDA2F93C607E}" sibTransId="{2D906130-44C0-4B0C-BAF3-2990ECF3E5E7}"/>
    <dgm:cxn modelId="{F90436EB-3FF8-4898-A258-D05B84A5DEA7}" type="presOf" srcId="{DC3A2F4D-4535-4DC3-9B97-553AC965A1A2}" destId="{304AC99C-9D46-417E-8AD6-CAFB5366221E}" srcOrd="0" destOrd="0" presId="urn:microsoft.com/office/officeart/2018/2/layout/IconCircleList"/>
    <dgm:cxn modelId="{47464AF7-5E30-4045-A7DD-A5FE1DE7552B}" type="presOf" srcId="{83C93A4D-1B1F-40B5-8079-B0C0555D18A2}" destId="{D051E753-FE22-484A-9FAE-C3D794D42A81}" srcOrd="0" destOrd="0" presId="urn:microsoft.com/office/officeart/2018/2/layout/IconCircleList"/>
    <dgm:cxn modelId="{F0D90FFC-D362-44E4-959C-3CEA8000AC20}" type="presOf" srcId="{34F1FE0C-D65E-4DD2-99BA-1E6CE30F515E}" destId="{25E9E454-F1C3-4352-B014-EDCD0A2918E8}" srcOrd="0" destOrd="0" presId="urn:microsoft.com/office/officeart/2018/2/layout/IconCircleList"/>
    <dgm:cxn modelId="{CD4C10E1-3A1A-412D-B2BD-4FCD7AD9B4E1}" type="presParOf" srcId="{5CB428A0-0ECE-4629-A3E1-F4D040FA9AA5}" destId="{D5CFCA1E-0D11-49A4-9A41-43248DCA2451}" srcOrd="0" destOrd="0" presId="urn:microsoft.com/office/officeart/2018/2/layout/IconCircleList"/>
    <dgm:cxn modelId="{18B3D692-75F6-4E2F-AFED-40135DF7C32B}" type="presParOf" srcId="{D5CFCA1E-0D11-49A4-9A41-43248DCA2451}" destId="{B05B8E67-C16A-482D-AC2D-357AEA69B542}" srcOrd="0" destOrd="0" presId="urn:microsoft.com/office/officeart/2018/2/layout/IconCircleList"/>
    <dgm:cxn modelId="{5623BC5B-E25F-4928-BC36-42AA1A07D0B6}" type="presParOf" srcId="{B05B8E67-C16A-482D-AC2D-357AEA69B542}" destId="{2C4BE661-509E-4403-981E-E537A7D7E257}" srcOrd="0" destOrd="0" presId="urn:microsoft.com/office/officeart/2018/2/layout/IconCircleList"/>
    <dgm:cxn modelId="{E4825BFD-FAC0-4024-BEA1-2D314B7A9B2A}" type="presParOf" srcId="{B05B8E67-C16A-482D-AC2D-357AEA69B542}" destId="{3FA6176C-F7B7-4503-A147-602868E1C5AB}" srcOrd="1" destOrd="0" presId="urn:microsoft.com/office/officeart/2018/2/layout/IconCircleList"/>
    <dgm:cxn modelId="{5EE1E444-ACF2-4D77-9B1C-D0D0E38555FB}" type="presParOf" srcId="{B05B8E67-C16A-482D-AC2D-357AEA69B542}" destId="{7A9A31DE-F66A-45A7-91C6-DB83B2F05873}" srcOrd="2" destOrd="0" presId="urn:microsoft.com/office/officeart/2018/2/layout/IconCircleList"/>
    <dgm:cxn modelId="{33201C78-BAEC-416C-9D27-330DECB51515}" type="presParOf" srcId="{B05B8E67-C16A-482D-AC2D-357AEA69B542}" destId="{BE308779-1577-4A12-9DD7-789041843AD9}" srcOrd="3" destOrd="0" presId="urn:microsoft.com/office/officeart/2018/2/layout/IconCircleList"/>
    <dgm:cxn modelId="{63A64431-DA71-4A91-B416-C61E3371C476}" type="presParOf" srcId="{D5CFCA1E-0D11-49A4-9A41-43248DCA2451}" destId="{9AB01306-2DCB-4312-B1F0-5C3400642333}" srcOrd="1" destOrd="0" presId="urn:microsoft.com/office/officeart/2018/2/layout/IconCircleList"/>
    <dgm:cxn modelId="{2DCB55EA-539E-491F-B442-3A97AE1F4ADE}" type="presParOf" srcId="{D5CFCA1E-0D11-49A4-9A41-43248DCA2451}" destId="{AFB3B272-DFB2-4C2C-AAD4-CE027567E344}" srcOrd="2" destOrd="0" presId="urn:microsoft.com/office/officeart/2018/2/layout/IconCircleList"/>
    <dgm:cxn modelId="{A92EA819-B2C0-4148-9FA3-DDB92C5AE0FE}" type="presParOf" srcId="{AFB3B272-DFB2-4C2C-AAD4-CE027567E344}" destId="{EE69BF75-24E2-4279-A84F-6058C0D983F9}" srcOrd="0" destOrd="0" presId="urn:microsoft.com/office/officeart/2018/2/layout/IconCircleList"/>
    <dgm:cxn modelId="{7E2A3586-6F79-41DB-96F7-BB251ECDA48D}" type="presParOf" srcId="{AFB3B272-DFB2-4C2C-AAD4-CE027567E344}" destId="{4524CA31-B1F3-45DC-AE5E-DBEC25CEC856}" srcOrd="1" destOrd="0" presId="urn:microsoft.com/office/officeart/2018/2/layout/IconCircleList"/>
    <dgm:cxn modelId="{51C45F85-7E93-4A2A-90A4-B5E98333DE48}" type="presParOf" srcId="{AFB3B272-DFB2-4C2C-AAD4-CE027567E344}" destId="{AD070DBE-2E7E-4C17-AEEB-758899797B59}" srcOrd="2" destOrd="0" presId="urn:microsoft.com/office/officeart/2018/2/layout/IconCircleList"/>
    <dgm:cxn modelId="{A03850D1-6A87-4616-AE5E-411707093A25}" type="presParOf" srcId="{AFB3B272-DFB2-4C2C-AAD4-CE027567E344}" destId="{D051E753-FE22-484A-9FAE-C3D794D42A81}" srcOrd="3" destOrd="0" presId="urn:microsoft.com/office/officeart/2018/2/layout/IconCircleList"/>
    <dgm:cxn modelId="{0390EBE2-FBBD-45BB-BBE5-E822BB03B1C5}" type="presParOf" srcId="{D5CFCA1E-0D11-49A4-9A41-43248DCA2451}" destId="{304AC99C-9D46-417E-8AD6-CAFB5366221E}" srcOrd="3" destOrd="0" presId="urn:microsoft.com/office/officeart/2018/2/layout/IconCircleList"/>
    <dgm:cxn modelId="{96572A83-5FF0-428D-BF6A-2354545341A2}" type="presParOf" srcId="{D5CFCA1E-0D11-49A4-9A41-43248DCA2451}" destId="{76233696-96A6-4261-BC34-3A9367B88708}" srcOrd="4" destOrd="0" presId="urn:microsoft.com/office/officeart/2018/2/layout/IconCircleList"/>
    <dgm:cxn modelId="{BFDBC0E8-9F6A-48B2-B049-6BBD0A020756}" type="presParOf" srcId="{76233696-96A6-4261-BC34-3A9367B88708}" destId="{1FD1E9EA-63E8-4F19-A72C-6C6CFD8F68BD}" srcOrd="0" destOrd="0" presId="urn:microsoft.com/office/officeart/2018/2/layout/IconCircleList"/>
    <dgm:cxn modelId="{DDB57AFD-742D-4253-B10A-A54B094F2B2B}" type="presParOf" srcId="{76233696-96A6-4261-BC34-3A9367B88708}" destId="{03775950-08A6-4FE9-8534-8CD2BA615053}" srcOrd="1" destOrd="0" presId="urn:microsoft.com/office/officeart/2018/2/layout/IconCircleList"/>
    <dgm:cxn modelId="{F4CC9C54-CA46-4E47-9AF8-7265ED23230B}" type="presParOf" srcId="{76233696-96A6-4261-BC34-3A9367B88708}" destId="{99AF05B1-5DC2-475E-96B5-62CA80F3B737}" srcOrd="2" destOrd="0" presId="urn:microsoft.com/office/officeart/2018/2/layout/IconCircleList"/>
    <dgm:cxn modelId="{C1DB7629-B62C-4E2C-99D8-1C9BE03FE2B6}" type="presParOf" srcId="{76233696-96A6-4261-BC34-3A9367B88708}" destId="{9A4A7566-FF38-46DC-B70E-B9F2889BDABF}" srcOrd="3" destOrd="0" presId="urn:microsoft.com/office/officeart/2018/2/layout/IconCircleList"/>
    <dgm:cxn modelId="{E4ED12C6-8F5D-4F15-96BF-6BA435E049FA}" type="presParOf" srcId="{D5CFCA1E-0D11-49A4-9A41-43248DCA2451}" destId="{25E9E454-F1C3-4352-B014-EDCD0A2918E8}" srcOrd="5" destOrd="0" presId="urn:microsoft.com/office/officeart/2018/2/layout/IconCircleList"/>
    <dgm:cxn modelId="{3F221812-1DAC-405B-9967-C5B664A48D05}" type="presParOf" srcId="{D5CFCA1E-0D11-49A4-9A41-43248DCA2451}" destId="{E3633F21-E28E-4250-8D0E-78CD0E5F248F}" srcOrd="6" destOrd="0" presId="urn:microsoft.com/office/officeart/2018/2/layout/IconCircleList"/>
    <dgm:cxn modelId="{7C147DEF-38D1-46F2-B4C4-5AD44F2FA8EC}" type="presParOf" srcId="{E3633F21-E28E-4250-8D0E-78CD0E5F248F}" destId="{FA6090DA-B6C0-4990-9DCF-2830EB30513C}" srcOrd="0" destOrd="0" presId="urn:microsoft.com/office/officeart/2018/2/layout/IconCircleList"/>
    <dgm:cxn modelId="{7041B134-A4C6-4EE6-8E9E-5B596D6AB223}" type="presParOf" srcId="{E3633F21-E28E-4250-8D0E-78CD0E5F248F}" destId="{57643E38-D5C1-451D-B544-9F495C14B416}" srcOrd="1" destOrd="0" presId="urn:microsoft.com/office/officeart/2018/2/layout/IconCircleList"/>
    <dgm:cxn modelId="{FEF2D8AF-7075-43BB-A1E4-B02236087091}" type="presParOf" srcId="{E3633F21-E28E-4250-8D0E-78CD0E5F248F}" destId="{7DD627E7-6D0B-4F8D-BF44-34F28554E09D}" srcOrd="2" destOrd="0" presId="urn:microsoft.com/office/officeart/2018/2/layout/IconCircleList"/>
    <dgm:cxn modelId="{64985332-E283-4CE0-8400-073386EDB29B}" type="presParOf" srcId="{E3633F21-E28E-4250-8D0E-78CD0E5F248F}" destId="{544F0D46-BADF-48FD-AC7F-E18F41D51B49}" srcOrd="3" destOrd="0" presId="urn:microsoft.com/office/officeart/2018/2/layout/IconCircleList"/>
    <dgm:cxn modelId="{3495A1E6-DD1D-41F4-B729-DAD0C1680AC3}" type="presParOf" srcId="{D5CFCA1E-0D11-49A4-9A41-43248DCA2451}" destId="{C9B28599-5B69-4F6D-AFC1-B463EB57A254}" srcOrd="7" destOrd="0" presId="urn:microsoft.com/office/officeart/2018/2/layout/IconCircleList"/>
    <dgm:cxn modelId="{8B730ED5-ED08-409B-B621-3518EA6F02B1}" type="presParOf" srcId="{D5CFCA1E-0D11-49A4-9A41-43248DCA2451}" destId="{624182CB-3B2E-4223-90EA-A08133F8ABD8}" srcOrd="8" destOrd="0" presId="urn:microsoft.com/office/officeart/2018/2/layout/IconCircleList"/>
    <dgm:cxn modelId="{0291002F-F7CF-4C30-B252-EE9211938DEC}" type="presParOf" srcId="{624182CB-3B2E-4223-90EA-A08133F8ABD8}" destId="{32117A09-795E-4E2A-B78E-1B3F04681407}" srcOrd="0" destOrd="0" presId="urn:microsoft.com/office/officeart/2018/2/layout/IconCircleList"/>
    <dgm:cxn modelId="{5C51741E-3F5B-4E25-976B-9BAD700D9A0A}" type="presParOf" srcId="{624182CB-3B2E-4223-90EA-A08133F8ABD8}" destId="{A8B910DE-4B02-4F57-8CBB-4C15F07E5220}" srcOrd="1" destOrd="0" presId="urn:microsoft.com/office/officeart/2018/2/layout/IconCircleList"/>
    <dgm:cxn modelId="{9A6BB281-9081-4AA3-8A48-08B01BCAAAFE}" type="presParOf" srcId="{624182CB-3B2E-4223-90EA-A08133F8ABD8}" destId="{D7ED9B73-63B9-49F3-87EE-886EDD20ABC6}" srcOrd="2" destOrd="0" presId="urn:microsoft.com/office/officeart/2018/2/layout/IconCircleList"/>
    <dgm:cxn modelId="{63A0A2D5-9676-4EDC-9B78-FC7860E5BEA4}" type="presParOf" srcId="{624182CB-3B2E-4223-90EA-A08133F8ABD8}" destId="{F719DFB4-A30A-452E-86C1-2AE881EB6A32}" srcOrd="3" destOrd="0" presId="urn:microsoft.com/office/officeart/2018/2/layout/IconCircleList"/>
    <dgm:cxn modelId="{0BA34599-F4EF-4D8E-A78E-48D36680BB5F}" type="presParOf" srcId="{D5CFCA1E-0D11-49A4-9A41-43248DCA2451}" destId="{A87CB15B-85F2-4B2B-86A2-8BEB549D57D9}" srcOrd="9" destOrd="0" presId="urn:microsoft.com/office/officeart/2018/2/layout/IconCircleList"/>
    <dgm:cxn modelId="{F2A6F749-C070-441D-8D67-B15737CEAE23}" type="presParOf" srcId="{D5CFCA1E-0D11-49A4-9A41-43248DCA2451}" destId="{6E53AF28-4FAD-4CA1-80E3-D758AF8C0ED8}" srcOrd="10" destOrd="0" presId="urn:microsoft.com/office/officeart/2018/2/layout/IconCircleList"/>
    <dgm:cxn modelId="{F3C032B8-FAE2-44CB-8F6E-11D7DD59A970}" type="presParOf" srcId="{6E53AF28-4FAD-4CA1-80E3-D758AF8C0ED8}" destId="{08C52229-A68B-4CF7-BD20-08868AE51544}" srcOrd="0" destOrd="0" presId="urn:microsoft.com/office/officeart/2018/2/layout/IconCircleList"/>
    <dgm:cxn modelId="{2DDC04EB-1BE7-48C0-824C-CFA5A4BC8369}" type="presParOf" srcId="{6E53AF28-4FAD-4CA1-80E3-D758AF8C0ED8}" destId="{41218360-1F20-4233-BA82-1F4E50E8B206}" srcOrd="1" destOrd="0" presId="urn:microsoft.com/office/officeart/2018/2/layout/IconCircleList"/>
    <dgm:cxn modelId="{57EDAC63-9F83-4FEE-AD79-A1F66F4B3670}" type="presParOf" srcId="{6E53AF28-4FAD-4CA1-80E3-D758AF8C0ED8}" destId="{8F4D0941-4376-430A-80D6-45C70B68F767}" srcOrd="2" destOrd="0" presId="urn:microsoft.com/office/officeart/2018/2/layout/IconCircleList"/>
    <dgm:cxn modelId="{D35CDA09-49D8-4C0E-8FC3-BA97B31F4C24}" type="presParOf" srcId="{6E53AF28-4FAD-4CA1-80E3-D758AF8C0ED8}" destId="{2C2E652C-8823-48AA-80A2-525C06F42DF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FDEDD0-4BD4-4551-A748-1FA24721A1C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BFBE6418-3E45-46EB-B2B0-7F2D4634E67B}">
      <dgm:prSet phldrT="[Text]"/>
      <dgm:spPr/>
      <dgm:t>
        <a:bodyPr/>
        <a:lstStyle/>
        <a:p>
          <a:pPr>
            <a:buFont typeface="+mj-lt"/>
            <a:buAutoNum type="arabicPeriod"/>
          </a:pPr>
          <a:r>
            <a:rPr lang="en-GB" b="1" dirty="0"/>
            <a:t>Plan to include </a:t>
          </a:r>
          <a:endParaRPr lang="en-GB" dirty="0"/>
        </a:p>
      </dgm:t>
    </dgm:pt>
    <dgm:pt modelId="{ABA5CD13-3746-46F8-B47D-70D4FF042E0A}" type="parTrans" cxnId="{A70738F9-1841-416F-889D-FB13EF93ADF2}">
      <dgm:prSet/>
      <dgm:spPr/>
      <dgm:t>
        <a:bodyPr/>
        <a:lstStyle/>
        <a:p>
          <a:endParaRPr lang="en-GB"/>
        </a:p>
      </dgm:t>
    </dgm:pt>
    <dgm:pt modelId="{14AEF2FA-7E9A-4B04-A8AE-F46765952EE4}" type="sibTrans" cxnId="{A70738F9-1841-416F-889D-FB13EF93ADF2}">
      <dgm:prSet/>
      <dgm:spPr/>
      <dgm:t>
        <a:bodyPr/>
        <a:lstStyle/>
        <a:p>
          <a:endParaRPr lang="en-GB"/>
        </a:p>
      </dgm:t>
    </dgm:pt>
    <dgm:pt modelId="{F71D9E22-6CEB-4E56-BA2D-4F5A4B586F6F}">
      <dgm:prSet/>
      <dgm:spPr/>
      <dgm:t>
        <a:bodyPr/>
        <a:lstStyle/>
        <a:p>
          <a:pPr>
            <a:buFont typeface="+mj-lt"/>
            <a:buAutoNum type="alphaLcPeriod"/>
          </a:pPr>
          <a:r>
            <a:rPr lang="en-GB" dirty="0"/>
            <a:t>Reduce inequalities for people with disabilities through inclusive strategy, policy, development and proportionate funding</a:t>
          </a:r>
        </a:p>
      </dgm:t>
    </dgm:pt>
    <dgm:pt modelId="{3D35317F-DBB0-48ED-83C0-339D4973116C}" type="parTrans" cxnId="{297D1AE2-61E0-4CB3-8836-6CC7992A1B8C}">
      <dgm:prSet/>
      <dgm:spPr/>
      <dgm:t>
        <a:bodyPr/>
        <a:lstStyle/>
        <a:p>
          <a:endParaRPr lang="en-GB"/>
        </a:p>
      </dgm:t>
    </dgm:pt>
    <dgm:pt modelId="{4C7BCD1A-DFD8-49D3-B404-12BE216BF0C4}" type="sibTrans" cxnId="{297D1AE2-61E0-4CB3-8836-6CC7992A1B8C}">
      <dgm:prSet/>
      <dgm:spPr/>
      <dgm:t>
        <a:bodyPr/>
        <a:lstStyle/>
        <a:p>
          <a:endParaRPr lang="en-GB"/>
        </a:p>
      </dgm:t>
    </dgm:pt>
    <dgm:pt modelId="{6538DBF2-4885-463C-9E7D-D4676174931D}">
      <dgm:prSet/>
      <dgm:spPr/>
      <dgm:t>
        <a:bodyPr/>
        <a:lstStyle/>
        <a:p>
          <a:pPr>
            <a:buFont typeface="+mj-lt"/>
            <a:buAutoNum type="alphaLcPeriod"/>
          </a:pPr>
          <a:r>
            <a:rPr lang="en-GB" dirty="0"/>
            <a:t>Invest in systemic change to remove barriers to accessible travel, affordable and accessible facilities and inclusive spaces</a:t>
          </a:r>
        </a:p>
      </dgm:t>
    </dgm:pt>
    <dgm:pt modelId="{DAAD7F60-F5A7-4D54-8303-4C1474756147}" type="parTrans" cxnId="{3465DC57-54DF-418B-B23D-22D33788F6D2}">
      <dgm:prSet/>
      <dgm:spPr/>
      <dgm:t>
        <a:bodyPr/>
        <a:lstStyle/>
        <a:p>
          <a:endParaRPr lang="en-GB"/>
        </a:p>
      </dgm:t>
    </dgm:pt>
    <dgm:pt modelId="{73AA88FF-D5AC-408F-9467-2E81059CEDF2}" type="sibTrans" cxnId="{3465DC57-54DF-418B-B23D-22D33788F6D2}">
      <dgm:prSet/>
      <dgm:spPr/>
      <dgm:t>
        <a:bodyPr/>
        <a:lstStyle/>
        <a:p>
          <a:endParaRPr lang="en-GB"/>
        </a:p>
      </dgm:t>
    </dgm:pt>
    <dgm:pt modelId="{C66D857D-B356-45B8-ADDE-A513C604BE46}">
      <dgm:prSet/>
      <dgm:spPr/>
      <dgm:t>
        <a:bodyPr/>
        <a:lstStyle/>
        <a:p>
          <a:pPr>
            <a:buFont typeface="+mj-lt"/>
            <a:buAutoNum type="arabicPeriod"/>
          </a:pPr>
          <a:r>
            <a:rPr lang="en-GB" b="1" dirty="0"/>
            <a:t>Deliver an inclusive whole system approach</a:t>
          </a:r>
          <a:endParaRPr lang="en-GB" dirty="0"/>
        </a:p>
      </dgm:t>
    </dgm:pt>
    <dgm:pt modelId="{B1EED868-D6CC-49F5-B995-1CD8CF2D449C}" type="parTrans" cxnId="{82A6D380-34AF-4D84-A43E-41EC1BBE5ABC}">
      <dgm:prSet/>
      <dgm:spPr/>
      <dgm:t>
        <a:bodyPr/>
        <a:lstStyle/>
        <a:p>
          <a:endParaRPr lang="en-GB"/>
        </a:p>
      </dgm:t>
    </dgm:pt>
    <dgm:pt modelId="{967BBEB7-B81E-42CF-8822-31DC22585D27}" type="sibTrans" cxnId="{82A6D380-34AF-4D84-A43E-41EC1BBE5ABC}">
      <dgm:prSet/>
      <dgm:spPr/>
      <dgm:t>
        <a:bodyPr/>
        <a:lstStyle/>
        <a:p>
          <a:endParaRPr lang="en-GB"/>
        </a:p>
      </dgm:t>
    </dgm:pt>
    <dgm:pt modelId="{69C6C1CE-BC95-4490-8766-D004E9085FBD}">
      <dgm:prSet/>
      <dgm:spPr/>
      <dgm:t>
        <a:bodyPr/>
        <a:lstStyle/>
        <a:p>
          <a:pPr>
            <a:buFont typeface="+mj-lt"/>
            <a:buAutoNum type="alphaLcPeriod"/>
          </a:pPr>
          <a:r>
            <a:rPr lang="en-GB" dirty="0"/>
            <a:t>Every person with a disability has the right to take part in quality inclusive physical activity, physical education and sport</a:t>
          </a:r>
        </a:p>
      </dgm:t>
    </dgm:pt>
    <dgm:pt modelId="{1865B44F-3E87-42D3-84FB-CA36D2AE773C}" type="parTrans" cxnId="{B2560413-D2C3-4CF7-B895-3C45BE5BAD75}">
      <dgm:prSet/>
      <dgm:spPr/>
      <dgm:t>
        <a:bodyPr/>
        <a:lstStyle/>
        <a:p>
          <a:endParaRPr lang="en-GB"/>
        </a:p>
      </dgm:t>
    </dgm:pt>
    <dgm:pt modelId="{76B85FC1-D498-43DB-B16C-E26A60185447}" type="sibTrans" cxnId="{B2560413-D2C3-4CF7-B895-3C45BE5BAD75}">
      <dgm:prSet/>
      <dgm:spPr/>
      <dgm:t>
        <a:bodyPr/>
        <a:lstStyle/>
        <a:p>
          <a:endParaRPr lang="en-GB"/>
        </a:p>
      </dgm:t>
    </dgm:pt>
    <dgm:pt modelId="{05FD4FFC-D091-4944-BA67-49D2BEE45BC1}">
      <dgm:prSet/>
      <dgm:spPr/>
      <dgm:t>
        <a:bodyPr/>
        <a:lstStyle/>
        <a:p>
          <a:pPr>
            <a:buFont typeface="+mj-lt"/>
            <a:buAutoNum type="alphaLcPeriod"/>
          </a:pPr>
          <a:r>
            <a:rPr lang="en-GB" dirty="0"/>
            <a:t>A health and social care system that prescribes appropriate physical activity opportunities at every stage of the individual’s pathway</a:t>
          </a:r>
        </a:p>
      </dgm:t>
    </dgm:pt>
    <dgm:pt modelId="{D655C07B-85CF-4617-8454-8DDA4CEA0AB2}" type="parTrans" cxnId="{B39944AB-4679-45E6-8279-CA87A1C07BBF}">
      <dgm:prSet/>
      <dgm:spPr/>
      <dgm:t>
        <a:bodyPr/>
        <a:lstStyle/>
        <a:p>
          <a:endParaRPr lang="en-GB"/>
        </a:p>
      </dgm:t>
    </dgm:pt>
    <dgm:pt modelId="{A38E2B5F-4D1B-4862-A4E3-381EDE4A1447}" type="sibTrans" cxnId="{B39944AB-4679-45E6-8279-CA87A1C07BBF}">
      <dgm:prSet/>
      <dgm:spPr/>
      <dgm:t>
        <a:bodyPr/>
        <a:lstStyle/>
        <a:p>
          <a:endParaRPr lang="en-GB"/>
        </a:p>
      </dgm:t>
    </dgm:pt>
    <dgm:pt modelId="{7E8512AE-CCFA-4C78-8410-C93423605CF9}">
      <dgm:prSet/>
      <dgm:spPr/>
      <dgm:t>
        <a:bodyPr/>
        <a:lstStyle/>
        <a:p>
          <a:pPr>
            <a:buFont typeface="+mj-lt"/>
            <a:buAutoNum type="arabicPeriod"/>
          </a:pPr>
          <a:r>
            <a:rPr lang="en-GB" b="1" dirty="0"/>
            <a:t>A benefits system that equips individuals to be active</a:t>
          </a:r>
          <a:endParaRPr lang="en-GB" dirty="0"/>
        </a:p>
      </dgm:t>
    </dgm:pt>
    <dgm:pt modelId="{BC965694-0421-40C9-8764-97B8DB30C83F}" type="parTrans" cxnId="{8D8AFF8F-BD6F-4767-9286-B879FAA8FDDA}">
      <dgm:prSet/>
      <dgm:spPr/>
      <dgm:t>
        <a:bodyPr/>
        <a:lstStyle/>
        <a:p>
          <a:endParaRPr lang="en-GB"/>
        </a:p>
      </dgm:t>
    </dgm:pt>
    <dgm:pt modelId="{041C9186-4159-47BF-BA68-C25074073262}" type="sibTrans" cxnId="{8D8AFF8F-BD6F-4767-9286-B879FAA8FDDA}">
      <dgm:prSet/>
      <dgm:spPr/>
      <dgm:t>
        <a:bodyPr/>
        <a:lstStyle/>
        <a:p>
          <a:endParaRPr lang="en-GB"/>
        </a:p>
      </dgm:t>
    </dgm:pt>
    <dgm:pt modelId="{65BCACA1-9037-48EA-8F1F-D43B100C8B19}">
      <dgm:prSet/>
      <dgm:spPr/>
      <dgm:t>
        <a:bodyPr/>
        <a:lstStyle/>
        <a:p>
          <a:pPr>
            <a:buFont typeface="+mj-lt"/>
            <a:buAutoNum type="alphaLcPeriod"/>
          </a:pPr>
          <a:r>
            <a:rPr lang="en-GB" dirty="0"/>
            <a:t>Provide safeguards to reassure people with disabilities that being active will not negatively impact any government financial assistance</a:t>
          </a:r>
        </a:p>
      </dgm:t>
    </dgm:pt>
    <dgm:pt modelId="{096F493A-857A-423C-9BFE-1E13EA414D02}" type="parTrans" cxnId="{3A09B833-F702-4F33-ACFE-294FE60D788D}">
      <dgm:prSet/>
      <dgm:spPr/>
      <dgm:t>
        <a:bodyPr/>
        <a:lstStyle/>
        <a:p>
          <a:endParaRPr lang="en-GB"/>
        </a:p>
      </dgm:t>
    </dgm:pt>
    <dgm:pt modelId="{A2F11D61-B2BF-40EE-8C8B-88C8FBC3FADF}" type="sibTrans" cxnId="{3A09B833-F702-4F33-ACFE-294FE60D788D}">
      <dgm:prSet/>
      <dgm:spPr/>
      <dgm:t>
        <a:bodyPr/>
        <a:lstStyle/>
        <a:p>
          <a:endParaRPr lang="en-GB"/>
        </a:p>
      </dgm:t>
    </dgm:pt>
    <dgm:pt modelId="{F084FFF8-DE91-401B-8643-317DFBD591DB}">
      <dgm:prSet/>
      <dgm:spPr/>
      <dgm:t>
        <a:bodyPr/>
        <a:lstStyle/>
        <a:p>
          <a:pPr>
            <a:buFont typeface="+mj-lt"/>
            <a:buAutoNum type="alphaLcPeriod"/>
          </a:pPr>
          <a:r>
            <a:rPr lang="en-GB" dirty="0"/>
            <a:t>Those in receipt of Self-Directed Support in Scotland should be able and encouraged to use their budget to engage in physical activity and sport. </a:t>
          </a:r>
        </a:p>
      </dgm:t>
    </dgm:pt>
    <dgm:pt modelId="{A5AB91C6-A4F5-4F3A-9E83-CFCBAB0AE0B9}" type="parTrans" cxnId="{AB45D66D-228F-419C-B4DA-61A80E1CAB1D}">
      <dgm:prSet/>
      <dgm:spPr/>
      <dgm:t>
        <a:bodyPr/>
        <a:lstStyle/>
        <a:p>
          <a:endParaRPr lang="en-GB"/>
        </a:p>
      </dgm:t>
    </dgm:pt>
    <dgm:pt modelId="{C3E46D00-6FAB-454A-A428-F44DD412808A}" type="sibTrans" cxnId="{AB45D66D-228F-419C-B4DA-61A80E1CAB1D}">
      <dgm:prSet/>
      <dgm:spPr/>
      <dgm:t>
        <a:bodyPr/>
        <a:lstStyle/>
        <a:p>
          <a:endParaRPr lang="en-GB"/>
        </a:p>
      </dgm:t>
    </dgm:pt>
    <dgm:pt modelId="{E5C0644D-901E-4CB9-BEEC-F6868542C2A5}">
      <dgm:prSet/>
      <dgm:spPr/>
      <dgm:t>
        <a:bodyPr/>
        <a:lstStyle/>
        <a:p>
          <a:pPr>
            <a:buFont typeface="+mj-lt"/>
            <a:buAutoNum type="arabicPeriod"/>
          </a:pPr>
          <a:r>
            <a:rPr lang="en-GB" b="1" dirty="0"/>
            <a:t>Champion intersectionality through a person-centred approach</a:t>
          </a:r>
          <a:endParaRPr lang="en-GB" dirty="0"/>
        </a:p>
      </dgm:t>
    </dgm:pt>
    <dgm:pt modelId="{6655C13B-D992-49E0-B608-D5EBAF41272F}" type="parTrans" cxnId="{2719E4D3-8DEE-435E-8370-B3BBCDF25BBA}">
      <dgm:prSet/>
      <dgm:spPr/>
      <dgm:t>
        <a:bodyPr/>
        <a:lstStyle/>
        <a:p>
          <a:endParaRPr lang="en-GB"/>
        </a:p>
      </dgm:t>
    </dgm:pt>
    <dgm:pt modelId="{78F62136-6F5E-49E2-9A40-1309A72075E3}" type="sibTrans" cxnId="{2719E4D3-8DEE-435E-8370-B3BBCDF25BBA}">
      <dgm:prSet/>
      <dgm:spPr/>
      <dgm:t>
        <a:bodyPr/>
        <a:lstStyle/>
        <a:p>
          <a:endParaRPr lang="en-GB"/>
        </a:p>
      </dgm:t>
    </dgm:pt>
    <dgm:pt modelId="{AEF7788A-A731-48D9-B72B-CE94F4091654}">
      <dgm:prSet/>
      <dgm:spPr/>
      <dgm:t>
        <a:bodyPr/>
        <a:lstStyle/>
        <a:p>
          <a:pPr>
            <a:buFont typeface="+mj-lt"/>
            <a:buAutoNum type="alphaLcPeriod"/>
          </a:pPr>
          <a:r>
            <a:rPr lang="en-GB" dirty="0"/>
            <a:t>Collaborate with partners across sectors to champion intersectionality within policy, strategy and development</a:t>
          </a:r>
        </a:p>
      </dgm:t>
    </dgm:pt>
    <dgm:pt modelId="{0FB78A11-236D-4DC3-BA62-F530D3CEF20E}" type="parTrans" cxnId="{45971CA4-F069-4120-8689-8CEBFF6049B1}">
      <dgm:prSet/>
      <dgm:spPr/>
      <dgm:t>
        <a:bodyPr/>
        <a:lstStyle/>
        <a:p>
          <a:endParaRPr lang="en-GB"/>
        </a:p>
      </dgm:t>
    </dgm:pt>
    <dgm:pt modelId="{BD0A668A-BCF2-42EB-9ED8-B5B8BA248431}" type="sibTrans" cxnId="{45971CA4-F069-4120-8689-8CEBFF6049B1}">
      <dgm:prSet/>
      <dgm:spPr/>
      <dgm:t>
        <a:bodyPr/>
        <a:lstStyle/>
        <a:p>
          <a:endParaRPr lang="en-GB"/>
        </a:p>
      </dgm:t>
    </dgm:pt>
    <dgm:pt modelId="{79C06562-CA6C-4739-937E-0609D5960F66}">
      <dgm:prSet/>
      <dgm:spPr/>
      <dgm:t>
        <a:bodyPr/>
        <a:lstStyle/>
        <a:p>
          <a:pPr>
            <a:buFont typeface="+mj-lt"/>
            <a:buAutoNum type="alphaLcPeriod"/>
          </a:pPr>
          <a:r>
            <a:rPr lang="en-GB" dirty="0"/>
            <a:t>Ensure the needs of people with disabilities with intersecting identities are considered and met by co-production with those with lived experience</a:t>
          </a:r>
        </a:p>
      </dgm:t>
    </dgm:pt>
    <dgm:pt modelId="{E65B1BA0-CF8E-4DCB-9CE8-4774DA479B3D}" type="parTrans" cxnId="{98E46D52-463B-46A9-8303-2ECA22574E01}">
      <dgm:prSet/>
      <dgm:spPr/>
      <dgm:t>
        <a:bodyPr/>
        <a:lstStyle/>
        <a:p>
          <a:endParaRPr lang="en-GB"/>
        </a:p>
      </dgm:t>
    </dgm:pt>
    <dgm:pt modelId="{14EB19DD-A113-4AA5-98B3-C42B98A8FE90}" type="sibTrans" cxnId="{98E46D52-463B-46A9-8303-2ECA22574E01}">
      <dgm:prSet/>
      <dgm:spPr/>
      <dgm:t>
        <a:bodyPr/>
        <a:lstStyle/>
        <a:p>
          <a:endParaRPr lang="en-GB"/>
        </a:p>
      </dgm:t>
    </dgm:pt>
    <dgm:pt modelId="{ED286539-E86E-432F-B7BE-F7AC1966464B}" type="pres">
      <dgm:prSet presAssocID="{5CFDEDD0-4BD4-4551-A748-1FA24721A1C7}" presName="vert0" presStyleCnt="0">
        <dgm:presLayoutVars>
          <dgm:dir/>
          <dgm:animOne val="branch"/>
          <dgm:animLvl val="lvl"/>
        </dgm:presLayoutVars>
      </dgm:prSet>
      <dgm:spPr/>
    </dgm:pt>
    <dgm:pt modelId="{A75A773B-B9F1-4E61-855C-2EBFE05C220C}" type="pres">
      <dgm:prSet presAssocID="{BFBE6418-3E45-46EB-B2B0-7F2D4634E67B}" presName="thickLine" presStyleLbl="alignNode1" presStyleIdx="0" presStyleCnt="4"/>
      <dgm:spPr/>
    </dgm:pt>
    <dgm:pt modelId="{9865D1F6-C2DA-4D06-9BEC-6E0A84D9A189}" type="pres">
      <dgm:prSet presAssocID="{BFBE6418-3E45-46EB-B2B0-7F2D4634E67B}" presName="horz1" presStyleCnt="0"/>
      <dgm:spPr/>
    </dgm:pt>
    <dgm:pt modelId="{D5D10062-C2E5-4617-8B6E-1D2F726916C2}" type="pres">
      <dgm:prSet presAssocID="{BFBE6418-3E45-46EB-B2B0-7F2D4634E67B}" presName="tx1" presStyleLbl="revTx" presStyleIdx="0" presStyleCnt="12"/>
      <dgm:spPr/>
    </dgm:pt>
    <dgm:pt modelId="{E0C40CA7-9A19-4040-8891-13456135E0ED}" type="pres">
      <dgm:prSet presAssocID="{BFBE6418-3E45-46EB-B2B0-7F2D4634E67B}" presName="vert1" presStyleCnt="0"/>
      <dgm:spPr/>
    </dgm:pt>
    <dgm:pt modelId="{E28DC89F-5F29-4495-A32A-612A9FF5814E}" type="pres">
      <dgm:prSet presAssocID="{F71D9E22-6CEB-4E56-BA2D-4F5A4B586F6F}" presName="vertSpace2a" presStyleCnt="0"/>
      <dgm:spPr/>
    </dgm:pt>
    <dgm:pt modelId="{DEB09DE5-0EE3-4E7A-B41A-757BBF8FA336}" type="pres">
      <dgm:prSet presAssocID="{F71D9E22-6CEB-4E56-BA2D-4F5A4B586F6F}" presName="horz2" presStyleCnt="0"/>
      <dgm:spPr/>
    </dgm:pt>
    <dgm:pt modelId="{36A7B995-6925-4073-9EC6-4F785B6203FF}" type="pres">
      <dgm:prSet presAssocID="{F71D9E22-6CEB-4E56-BA2D-4F5A4B586F6F}" presName="horzSpace2" presStyleCnt="0"/>
      <dgm:spPr/>
    </dgm:pt>
    <dgm:pt modelId="{ECFFE904-6C9A-4F7B-84C6-49A84663567B}" type="pres">
      <dgm:prSet presAssocID="{F71D9E22-6CEB-4E56-BA2D-4F5A4B586F6F}" presName="tx2" presStyleLbl="revTx" presStyleIdx="1" presStyleCnt="12"/>
      <dgm:spPr/>
    </dgm:pt>
    <dgm:pt modelId="{EC41B4CD-5AC3-46E5-9090-AC3D450388EB}" type="pres">
      <dgm:prSet presAssocID="{F71D9E22-6CEB-4E56-BA2D-4F5A4B586F6F}" presName="vert2" presStyleCnt="0"/>
      <dgm:spPr/>
    </dgm:pt>
    <dgm:pt modelId="{B698CA4B-C6FA-4888-8C2A-82545B3AA69A}" type="pres">
      <dgm:prSet presAssocID="{F71D9E22-6CEB-4E56-BA2D-4F5A4B586F6F}" presName="thinLine2b" presStyleLbl="callout" presStyleIdx="0" presStyleCnt="8"/>
      <dgm:spPr/>
    </dgm:pt>
    <dgm:pt modelId="{E18E78B6-11E8-4D40-A5B0-E51DC4B81EE4}" type="pres">
      <dgm:prSet presAssocID="{F71D9E22-6CEB-4E56-BA2D-4F5A4B586F6F}" presName="vertSpace2b" presStyleCnt="0"/>
      <dgm:spPr/>
    </dgm:pt>
    <dgm:pt modelId="{B5EDB6E5-BCFF-441D-962D-2A789980BAFA}" type="pres">
      <dgm:prSet presAssocID="{6538DBF2-4885-463C-9E7D-D4676174931D}" presName="horz2" presStyleCnt="0"/>
      <dgm:spPr/>
    </dgm:pt>
    <dgm:pt modelId="{5C6CE3B0-F421-4E71-B389-387239182646}" type="pres">
      <dgm:prSet presAssocID="{6538DBF2-4885-463C-9E7D-D4676174931D}" presName="horzSpace2" presStyleCnt="0"/>
      <dgm:spPr/>
    </dgm:pt>
    <dgm:pt modelId="{DCDEF2F2-8C53-4700-9FFB-D281A8E161D9}" type="pres">
      <dgm:prSet presAssocID="{6538DBF2-4885-463C-9E7D-D4676174931D}" presName="tx2" presStyleLbl="revTx" presStyleIdx="2" presStyleCnt="12"/>
      <dgm:spPr/>
    </dgm:pt>
    <dgm:pt modelId="{92BB26A1-3E91-4F00-94F4-8E08B7456F19}" type="pres">
      <dgm:prSet presAssocID="{6538DBF2-4885-463C-9E7D-D4676174931D}" presName="vert2" presStyleCnt="0"/>
      <dgm:spPr/>
    </dgm:pt>
    <dgm:pt modelId="{825768A0-308E-43D3-8828-6A71958DF208}" type="pres">
      <dgm:prSet presAssocID="{6538DBF2-4885-463C-9E7D-D4676174931D}" presName="thinLine2b" presStyleLbl="callout" presStyleIdx="1" presStyleCnt="8"/>
      <dgm:spPr/>
    </dgm:pt>
    <dgm:pt modelId="{262F62B1-2DD3-4A30-9A9E-56A0D0C08570}" type="pres">
      <dgm:prSet presAssocID="{6538DBF2-4885-463C-9E7D-D4676174931D}" presName="vertSpace2b" presStyleCnt="0"/>
      <dgm:spPr/>
    </dgm:pt>
    <dgm:pt modelId="{6C8975D6-41CB-4572-9023-7EF955515828}" type="pres">
      <dgm:prSet presAssocID="{C66D857D-B356-45B8-ADDE-A513C604BE46}" presName="thickLine" presStyleLbl="alignNode1" presStyleIdx="1" presStyleCnt="4"/>
      <dgm:spPr/>
    </dgm:pt>
    <dgm:pt modelId="{C81BA5E8-DFAF-40A0-BDB3-A853429E825C}" type="pres">
      <dgm:prSet presAssocID="{C66D857D-B356-45B8-ADDE-A513C604BE46}" presName="horz1" presStyleCnt="0"/>
      <dgm:spPr/>
    </dgm:pt>
    <dgm:pt modelId="{F63D7466-F4EC-4C83-951D-2F4FCF0C676D}" type="pres">
      <dgm:prSet presAssocID="{C66D857D-B356-45B8-ADDE-A513C604BE46}" presName="tx1" presStyleLbl="revTx" presStyleIdx="3" presStyleCnt="12"/>
      <dgm:spPr/>
    </dgm:pt>
    <dgm:pt modelId="{8FEDAF8B-7A9B-4078-99C1-C89A4FE4F8F6}" type="pres">
      <dgm:prSet presAssocID="{C66D857D-B356-45B8-ADDE-A513C604BE46}" presName="vert1" presStyleCnt="0"/>
      <dgm:spPr/>
    </dgm:pt>
    <dgm:pt modelId="{9C1C6C47-4EC5-4633-AF79-A39699AB2058}" type="pres">
      <dgm:prSet presAssocID="{69C6C1CE-BC95-4490-8766-D004E9085FBD}" presName="vertSpace2a" presStyleCnt="0"/>
      <dgm:spPr/>
    </dgm:pt>
    <dgm:pt modelId="{8BB750FA-B0B6-4F8F-8CC7-BCC96698D034}" type="pres">
      <dgm:prSet presAssocID="{69C6C1CE-BC95-4490-8766-D004E9085FBD}" presName="horz2" presStyleCnt="0"/>
      <dgm:spPr/>
    </dgm:pt>
    <dgm:pt modelId="{81BF2F30-D191-412F-B07E-F9E3D7501C71}" type="pres">
      <dgm:prSet presAssocID="{69C6C1CE-BC95-4490-8766-D004E9085FBD}" presName="horzSpace2" presStyleCnt="0"/>
      <dgm:spPr/>
    </dgm:pt>
    <dgm:pt modelId="{6EAD3512-B4D5-4E3D-AEB7-AD437F1D3CC0}" type="pres">
      <dgm:prSet presAssocID="{69C6C1CE-BC95-4490-8766-D004E9085FBD}" presName="tx2" presStyleLbl="revTx" presStyleIdx="4" presStyleCnt="12"/>
      <dgm:spPr/>
    </dgm:pt>
    <dgm:pt modelId="{5C520B13-ADCE-47D4-865B-9C200FC92FDF}" type="pres">
      <dgm:prSet presAssocID="{69C6C1CE-BC95-4490-8766-D004E9085FBD}" presName="vert2" presStyleCnt="0"/>
      <dgm:spPr/>
    </dgm:pt>
    <dgm:pt modelId="{1120D420-65F3-49A2-88DC-7C7E6F4EAA7A}" type="pres">
      <dgm:prSet presAssocID="{69C6C1CE-BC95-4490-8766-D004E9085FBD}" presName="thinLine2b" presStyleLbl="callout" presStyleIdx="2" presStyleCnt="8"/>
      <dgm:spPr/>
    </dgm:pt>
    <dgm:pt modelId="{61195240-463E-43E9-9E6A-8367D6A9E091}" type="pres">
      <dgm:prSet presAssocID="{69C6C1CE-BC95-4490-8766-D004E9085FBD}" presName="vertSpace2b" presStyleCnt="0"/>
      <dgm:spPr/>
    </dgm:pt>
    <dgm:pt modelId="{33164AF6-48C3-444A-AF18-9B379E846F15}" type="pres">
      <dgm:prSet presAssocID="{05FD4FFC-D091-4944-BA67-49D2BEE45BC1}" presName="horz2" presStyleCnt="0"/>
      <dgm:spPr/>
    </dgm:pt>
    <dgm:pt modelId="{331F824D-1F9A-47CA-A6E7-6614B25BDD67}" type="pres">
      <dgm:prSet presAssocID="{05FD4FFC-D091-4944-BA67-49D2BEE45BC1}" presName="horzSpace2" presStyleCnt="0"/>
      <dgm:spPr/>
    </dgm:pt>
    <dgm:pt modelId="{4D33DA54-3F96-43BB-B05A-174231FD0C82}" type="pres">
      <dgm:prSet presAssocID="{05FD4FFC-D091-4944-BA67-49D2BEE45BC1}" presName="tx2" presStyleLbl="revTx" presStyleIdx="5" presStyleCnt="12"/>
      <dgm:spPr/>
    </dgm:pt>
    <dgm:pt modelId="{5C713E34-D371-4534-A9F2-31D57610A3ED}" type="pres">
      <dgm:prSet presAssocID="{05FD4FFC-D091-4944-BA67-49D2BEE45BC1}" presName="vert2" presStyleCnt="0"/>
      <dgm:spPr/>
    </dgm:pt>
    <dgm:pt modelId="{86FD7868-5C0D-4F72-9AB0-09260AAF39A9}" type="pres">
      <dgm:prSet presAssocID="{05FD4FFC-D091-4944-BA67-49D2BEE45BC1}" presName="thinLine2b" presStyleLbl="callout" presStyleIdx="3" presStyleCnt="8"/>
      <dgm:spPr/>
    </dgm:pt>
    <dgm:pt modelId="{838361E2-DAC2-492F-976B-A5DC549B392D}" type="pres">
      <dgm:prSet presAssocID="{05FD4FFC-D091-4944-BA67-49D2BEE45BC1}" presName="vertSpace2b" presStyleCnt="0"/>
      <dgm:spPr/>
    </dgm:pt>
    <dgm:pt modelId="{4D226B16-15F9-4F99-AB04-A3A84CE26BEA}" type="pres">
      <dgm:prSet presAssocID="{7E8512AE-CCFA-4C78-8410-C93423605CF9}" presName="thickLine" presStyleLbl="alignNode1" presStyleIdx="2" presStyleCnt="4"/>
      <dgm:spPr/>
    </dgm:pt>
    <dgm:pt modelId="{02B93C76-F95B-4499-8BFA-E7C46341F2EA}" type="pres">
      <dgm:prSet presAssocID="{7E8512AE-CCFA-4C78-8410-C93423605CF9}" presName="horz1" presStyleCnt="0"/>
      <dgm:spPr/>
    </dgm:pt>
    <dgm:pt modelId="{1E21064E-D9C2-48BD-BECF-60E1A298CD3D}" type="pres">
      <dgm:prSet presAssocID="{7E8512AE-CCFA-4C78-8410-C93423605CF9}" presName="tx1" presStyleLbl="revTx" presStyleIdx="6" presStyleCnt="12"/>
      <dgm:spPr/>
    </dgm:pt>
    <dgm:pt modelId="{C5D183CB-2A7D-4E9A-8996-BD0144EDF003}" type="pres">
      <dgm:prSet presAssocID="{7E8512AE-CCFA-4C78-8410-C93423605CF9}" presName="vert1" presStyleCnt="0"/>
      <dgm:spPr/>
    </dgm:pt>
    <dgm:pt modelId="{3EDDC580-3D36-48CA-AF42-03A765200253}" type="pres">
      <dgm:prSet presAssocID="{65BCACA1-9037-48EA-8F1F-D43B100C8B19}" presName="vertSpace2a" presStyleCnt="0"/>
      <dgm:spPr/>
    </dgm:pt>
    <dgm:pt modelId="{E745F99F-6AE7-46C4-BDA0-5B30BAF7C09F}" type="pres">
      <dgm:prSet presAssocID="{65BCACA1-9037-48EA-8F1F-D43B100C8B19}" presName="horz2" presStyleCnt="0"/>
      <dgm:spPr/>
    </dgm:pt>
    <dgm:pt modelId="{745EED21-3049-4A92-A031-9A57EC905212}" type="pres">
      <dgm:prSet presAssocID="{65BCACA1-9037-48EA-8F1F-D43B100C8B19}" presName="horzSpace2" presStyleCnt="0"/>
      <dgm:spPr/>
    </dgm:pt>
    <dgm:pt modelId="{E26C72B9-1E65-4F73-8AB2-649D2E684AA8}" type="pres">
      <dgm:prSet presAssocID="{65BCACA1-9037-48EA-8F1F-D43B100C8B19}" presName="tx2" presStyleLbl="revTx" presStyleIdx="7" presStyleCnt="12"/>
      <dgm:spPr/>
    </dgm:pt>
    <dgm:pt modelId="{00168EE4-3017-47E5-9103-1C3A66F3ECC9}" type="pres">
      <dgm:prSet presAssocID="{65BCACA1-9037-48EA-8F1F-D43B100C8B19}" presName="vert2" presStyleCnt="0"/>
      <dgm:spPr/>
    </dgm:pt>
    <dgm:pt modelId="{B4C055A8-F536-48E4-A3C3-5CC6FFF9E6F4}" type="pres">
      <dgm:prSet presAssocID="{65BCACA1-9037-48EA-8F1F-D43B100C8B19}" presName="thinLine2b" presStyleLbl="callout" presStyleIdx="4" presStyleCnt="8"/>
      <dgm:spPr/>
    </dgm:pt>
    <dgm:pt modelId="{BDE31A62-8EDB-4E7E-A088-B473588B44D0}" type="pres">
      <dgm:prSet presAssocID="{65BCACA1-9037-48EA-8F1F-D43B100C8B19}" presName="vertSpace2b" presStyleCnt="0"/>
      <dgm:spPr/>
    </dgm:pt>
    <dgm:pt modelId="{02DA6DFB-F79B-442A-81EF-8729F5B1C26B}" type="pres">
      <dgm:prSet presAssocID="{F084FFF8-DE91-401B-8643-317DFBD591DB}" presName="horz2" presStyleCnt="0"/>
      <dgm:spPr/>
    </dgm:pt>
    <dgm:pt modelId="{196E59C9-FA6C-4602-8B8D-1D7439A20B17}" type="pres">
      <dgm:prSet presAssocID="{F084FFF8-DE91-401B-8643-317DFBD591DB}" presName="horzSpace2" presStyleCnt="0"/>
      <dgm:spPr/>
    </dgm:pt>
    <dgm:pt modelId="{530C7EBF-59F9-406F-8107-E0BCD5B0CF29}" type="pres">
      <dgm:prSet presAssocID="{F084FFF8-DE91-401B-8643-317DFBD591DB}" presName="tx2" presStyleLbl="revTx" presStyleIdx="8" presStyleCnt="12"/>
      <dgm:spPr/>
    </dgm:pt>
    <dgm:pt modelId="{ECE0F3C2-898C-4E38-8DD8-2016C4AEC917}" type="pres">
      <dgm:prSet presAssocID="{F084FFF8-DE91-401B-8643-317DFBD591DB}" presName="vert2" presStyleCnt="0"/>
      <dgm:spPr/>
    </dgm:pt>
    <dgm:pt modelId="{12DB35CA-B813-485D-B120-A96C46EB520A}" type="pres">
      <dgm:prSet presAssocID="{F084FFF8-DE91-401B-8643-317DFBD591DB}" presName="thinLine2b" presStyleLbl="callout" presStyleIdx="5" presStyleCnt="8"/>
      <dgm:spPr/>
    </dgm:pt>
    <dgm:pt modelId="{2A88A82B-A547-4D75-8D82-FA9F5457B4F9}" type="pres">
      <dgm:prSet presAssocID="{F084FFF8-DE91-401B-8643-317DFBD591DB}" presName="vertSpace2b" presStyleCnt="0"/>
      <dgm:spPr/>
    </dgm:pt>
    <dgm:pt modelId="{988EA7BB-2EB3-462D-89F3-79373317812B}" type="pres">
      <dgm:prSet presAssocID="{E5C0644D-901E-4CB9-BEEC-F6868542C2A5}" presName="thickLine" presStyleLbl="alignNode1" presStyleIdx="3" presStyleCnt="4"/>
      <dgm:spPr/>
    </dgm:pt>
    <dgm:pt modelId="{3F93A988-2DFB-4BB2-BB3F-A644CC72DE20}" type="pres">
      <dgm:prSet presAssocID="{E5C0644D-901E-4CB9-BEEC-F6868542C2A5}" presName="horz1" presStyleCnt="0"/>
      <dgm:spPr/>
    </dgm:pt>
    <dgm:pt modelId="{456479B6-21A2-4561-8368-30AE201026C6}" type="pres">
      <dgm:prSet presAssocID="{E5C0644D-901E-4CB9-BEEC-F6868542C2A5}" presName="tx1" presStyleLbl="revTx" presStyleIdx="9" presStyleCnt="12"/>
      <dgm:spPr/>
    </dgm:pt>
    <dgm:pt modelId="{3A564D22-2BAC-47AE-B86E-BB89603FDDB1}" type="pres">
      <dgm:prSet presAssocID="{E5C0644D-901E-4CB9-BEEC-F6868542C2A5}" presName="vert1" presStyleCnt="0"/>
      <dgm:spPr/>
    </dgm:pt>
    <dgm:pt modelId="{1F8784A2-B06D-4E20-94F9-708CD0ACE707}" type="pres">
      <dgm:prSet presAssocID="{AEF7788A-A731-48D9-B72B-CE94F4091654}" presName="vertSpace2a" presStyleCnt="0"/>
      <dgm:spPr/>
    </dgm:pt>
    <dgm:pt modelId="{EC455388-FC95-4C1E-B622-570E9A355C5D}" type="pres">
      <dgm:prSet presAssocID="{AEF7788A-A731-48D9-B72B-CE94F4091654}" presName="horz2" presStyleCnt="0"/>
      <dgm:spPr/>
    </dgm:pt>
    <dgm:pt modelId="{D135E6A9-F693-4515-B846-840D87F861BA}" type="pres">
      <dgm:prSet presAssocID="{AEF7788A-A731-48D9-B72B-CE94F4091654}" presName="horzSpace2" presStyleCnt="0"/>
      <dgm:spPr/>
    </dgm:pt>
    <dgm:pt modelId="{38F10703-87D2-4685-B791-CFFE40291891}" type="pres">
      <dgm:prSet presAssocID="{AEF7788A-A731-48D9-B72B-CE94F4091654}" presName="tx2" presStyleLbl="revTx" presStyleIdx="10" presStyleCnt="12"/>
      <dgm:spPr/>
    </dgm:pt>
    <dgm:pt modelId="{D27BC873-612F-4536-95B3-AA81F07378C9}" type="pres">
      <dgm:prSet presAssocID="{AEF7788A-A731-48D9-B72B-CE94F4091654}" presName="vert2" presStyleCnt="0"/>
      <dgm:spPr/>
    </dgm:pt>
    <dgm:pt modelId="{5C9FCFE5-8B90-4E64-AC90-175462248FCB}" type="pres">
      <dgm:prSet presAssocID="{AEF7788A-A731-48D9-B72B-CE94F4091654}" presName="thinLine2b" presStyleLbl="callout" presStyleIdx="6" presStyleCnt="8"/>
      <dgm:spPr/>
    </dgm:pt>
    <dgm:pt modelId="{361EB7F9-81C0-4BB4-A6E7-F4C096FFD0CC}" type="pres">
      <dgm:prSet presAssocID="{AEF7788A-A731-48D9-B72B-CE94F4091654}" presName="vertSpace2b" presStyleCnt="0"/>
      <dgm:spPr/>
    </dgm:pt>
    <dgm:pt modelId="{0A6088EE-D243-4CC6-8DA3-459B98740A06}" type="pres">
      <dgm:prSet presAssocID="{79C06562-CA6C-4739-937E-0609D5960F66}" presName="horz2" presStyleCnt="0"/>
      <dgm:spPr/>
    </dgm:pt>
    <dgm:pt modelId="{8AB213FC-1E5C-407E-B478-A5E108514D14}" type="pres">
      <dgm:prSet presAssocID="{79C06562-CA6C-4739-937E-0609D5960F66}" presName="horzSpace2" presStyleCnt="0"/>
      <dgm:spPr/>
    </dgm:pt>
    <dgm:pt modelId="{101CB43E-F6C5-4AA9-B894-A8EA51B58CD3}" type="pres">
      <dgm:prSet presAssocID="{79C06562-CA6C-4739-937E-0609D5960F66}" presName="tx2" presStyleLbl="revTx" presStyleIdx="11" presStyleCnt="12"/>
      <dgm:spPr/>
    </dgm:pt>
    <dgm:pt modelId="{FD92EB42-9F40-481B-8F03-9F09A6F42F58}" type="pres">
      <dgm:prSet presAssocID="{79C06562-CA6C-4739-937E-0609D5960F66}" presName="vert2" presStyleCnt="0"/>
      <dgm:spPr/>
    </dgm:pt>
    <dgm:pt modelId="{873AB35E-530B-4EB5-9D6F-80F836C90034}" type="pres">
      <dgm:prSet presAssocID="{79C06562-CA6C-4739-937E-0609D5960F66}" presName="thinLine2b" presStyleLbl="callout" presStyleIdx="7" presStyleCnt="8"/>
      <dgm:spPr/>
    </dgm:pt>
    <dgm:pt modelId="{00627818-3E52-4971-A709-F8F7288F6D4D}" type="pres">
      <dgm:prSet presAssocID="{79C06562-CA6C-4739-937E-0609D5960F66}" presName="vertSpace2b" presStyleCnt="0"/>
      <dgm:spPr/>
    </dgm:pt>
  </dgm:ptLst>
  <dgm:cxnLst>
    <dgm:cxn modelId="{B2560413-D2C3-4CF7-B895-3C45BE5BAD75}" srcId="{C66D857D-B356-45B8-ADDE-A513C604BE46}" destId="{69C6C1CE-BC95-4490-8766-D004E9085FBD}" srcOrd="0" destOrd="0" parTransId="{1865B44F-3E87-42D3-84FB-CA36D2AE773C}" sibTransId="{76B85FC1-D498-43DB-B16C-E26A60185447}"/>
    <dgm:cxn modelId="{6A219024-5FBD-4C84-8123-C2E26B2B055C}" type="presOf" srcId="{BFBE6418-3E45-46EB-B2B0-7F2D4634E67B}" destId="{D5D10062-C2E5-4617-8B6E-1D2F726916C2}" srcOrd="0" destOrd="0" presId="urn:microsoft.com/office/officeart/2008/layout/LinedList"/>
    <dgm:cxn modelId="{3905962A-2476-43C6-822F-BF4EE99B6A3E}" type="presOf" srcId="{E5C0644D-901E-4CB9-BEEC-F6868542C2A5}" destId="{456479B6-21A2-4561-8368-30AE201026C6}" srcOrd="0" destOrd="0" presId="urn:microsoft.com/office/officeart/2008/layout/LinedList"/>
    <dgm:cxn modelId="{3A09B833-F702-4F33-ACFE-294FE60D788D}" srcId="{7E8512AE-CCFA-4C78-8410-C93423605CF9}" destId="{65BCACA1-9037-48EA-8F1F-D43B100C8B19}" srcOrd="0" destOrd="0" parTransId="{096F493A-857A-423C-9BFE-1E13EA414D02}" sibTransId="{A2F11D61-B2BF-40EE-8C8B-88C8FBC3FADF}"/>
    <dgm:cxn modelId="{92B1673D-C903-45CF-8A1B-E47055E17E95}" type="presOf" srcId="{65BCACA1-9037-48EA-8F1F-D43B100C8B19}" destId="{E26C72B9-1E65-4F73-8AB2-649D2E684AA8}" srcOrd="0" destOrd="0" presId="urn:microsoft.com/office/officeart/2008/layout/LinedList"/>
    <dgm:cxn modelId="{AB45D66D-228F-419C-B4DA-61A80E1CAB1D}" srcId="{7E8512AE-CCFA-4C78-8410-C93423605CF9}" destId="{F084FFF8-DE91-401B-8643-317DFBD591DB}" srcOrd="1" destOrd="0" parTransId="{A5AB91C6-A4F5-4F3A-9E83-CFCBAB0AE0B9}" sibTransId="{C3E46D00-6FAB-454A-A428-F44DD412808A}"/>
    <dgm:cxn modelId="{D74CBE70-B0BA-45A9-99F9-87676F8C5F01}" type="presOf" srcId="{AEF7788A-A731-48D9-B72B-CE94F4091654}" destId="{38F10703-87D2-4685-B791-CFFE40291891}" srcOrd="0" destOrd="0" presId="urn:microsoft.com/office/officeart/2008/layout/LinedList"/>
    <dgm:cxn modelId="{82C61C72-CEDA-4805-9D70-757F550CF6CB}" type="presOf" srcId="{5CFDEDD0-4BD4-4551-A748-1FA24721A1C7}" destId="{ED286539-E86E-432F-B7BE-F7AC1966464B}" srcOrd="0" destOrd="0" presId="urn:microsoft.com/office/officeart/2008/layout/LinedList"/>
    <dgm:cxn modelId="{98E46D52-463B-46A9-8303-2ECA22574E01}" srcId="{E5C0644D-901E-4CB9-BEEC-F6868542C2A5}" destId="{79C06562-CA6C-4739-937E-0609D5960F66}" srcOrd="1" destOrd="0" parTransId="{E65B1BA0-CF8E-4DCB-9CE8-4774DA479B3D}" sibTransId="{14EB19DD-A113-4AA5-98B3-C42B98A8FE90}"/>
    <dgm:cxn modelId="{3465DC57-54DF-418B-B23D-22D33788F6D2}" srcId="{BFBE6418-3E45-46EB-B2B0-7F2D4634E67B}" destId="{6538DBF2-4885-463C-9E7D-D4676174931D}" srcOrd="1" destOrd="0" parTransId="{DAAD7F60-F5A7-4D54-8303-4C1474756147}" sibTransId="{73AA88FF-D5AC-408F-9467-2E81059CEDF2}"/>
    <dgm:cxn modelId="{958FD159-8717-45DA-9589-B3A7C4F5B12A}" type="presOf" srcId="{05FD4FFC-D091-4944-BA67-49D2BEE45BC1}" destId="{4D33DA54-3F96-43BB-B05A-174231FD0C82}" srcOrd="0" destOrd="0" presId="urn:microsoft.com/office/officeart/2008/layout/LinedList"/>
    <dgm:cxn modelId="{82A6D380-34AF-4D84-A43E-41EC1BBE5ABC}" srcId="{5CFDEDD0-4BD4-4551-A748-1FA24721A1C7}" destId="{C66D857D-B356-45B8-ADDE-A513C604BE46}" srcOrd="1" destOrd="0" parTransId="{B1EED868-D6CC-49F5-B995-1CD8CF2D449C}" sibTransId="{967BBEB7-B81E-42CF-8822-31DC22585D27}"/>
    <dgm:cxn modelId="{8D8AFF8F-BD6F-4767-9286-B879FAA8FDDA}" srcId="{5CFDEDD0-4BD4-4551-A748-1FA24721A1C7}" destId="{7E8512AE-CCFA-4C78-8410-C93423605CF9}" srcOrd="2" destOrd="0" parTransId="{BC965694-0421-40C9-8764-97B8DB30C83F}" sibTransId="{041C9186-4159-47BF-BA68-C25074073262}"/>
    <dgm:cxn modelId="{6B384690-6ABE-4BF3-BAD6-2F087C8E4616}" type="presOf" srcId="{F71D9E22-6CEB-4E56-BA2D-4F5A4B586F6F}" destId="{ECFFE904-6C9A-4F7B-84C6-49A84663567B}" srcOrd="0" destOrd="0" presId="urn:microsoft.com/office/officeart/2008/layout/LinedList"/>
    <dgm:cxn modelId="{A3908996-2EF5-4D1E-A3F9-C9002E7E9CE6}" type="presOf" srcId="{6538DBF2-4885-463C-9E7D-D4676174931D}" destId="{DCDEF2F2-8C53-4700-9FFB-D281A8E161D9}" srcOrd="0" destOrd="0" presId="urn:microsoft.com/office/officeart/2008/layout/LinedList"/>
    <dgm:cxn modelId="{45971CA4-F069-4120-8689-8CEBFF6049B1}" srcId="{E5C0644D-901E-4CB9-BEEC-F6868542C2A5}" destId="{AEF7788A-A731-48D9-B72B-CE94F4091654}" srcOrd="0" destOrd="0" parTransId="{0FB78A11-236D-4DC3-BA62-F530D3CEF20E}" sibTransId="{BD0A668A-BCF2-42EB-9ED8-B5B8BA248431}"/>
    <dgm:cxn modelId="{B39944AB-4679-45E6-8279-CA87A1C07BBF}" srcId="{C66D857D-B356-45B8-ADDE-A513C604BE46}" destId="{05FD4FFC-D091-4944-BA67-49D2BEE45BC1}" srcOrd="1" destOrd="0" parTransId="{D655C07B-85CF-4617-8454-8DDA4CEA0AB2}" sibTransId="{A38E2B5F-4D1B-4862-A4E3-381EDE4A1447}"/>
    <dgm:cxn modelId="{1BDCC6AB-D073-4F9F-A9BA-2A146BD5CBBF}" type="presOf" srcId="{C66D857D-B356-45B8-ADDE-A513C604BE46}" destId="{F63D7466-F4EC-4C83-951D-2F4FCF0C676D}" srcOrd="0" destOrd="0" presId="urn:microsoft.com/office/officeart/2008/layout/LinedList"/>
    <dgm:cxn modelId="{A48C14B5-CEAE-4103-AF51-2379ABA99446}" type="presOf" srcId="{79C06562-CA6C-4739-937E-0609D5960F66}" destId="{101CB43E-F6C5-4AA9-B894-A8EA51B58CD3}" srcOrd="0" destOrd="0" presId="urn:microsoft.com/office/officeart/2008/layout/LinedList"/>
    <dgm:cxn modelId="{FAB98CC7-DE65-49D5-9B89-B8FE91BA6033}" type="presOf" srcId="{69C6C1CE-BC95-4490-8766-D004E9085FBD}" destId="{6EAD3512-B4D5-4E3D-AEB7-AD437F1D3CC0}" srcOrd="0" destOrd="0" presId="urn:microsoft.com/office/officeart/2008/layout/LinedList"/>
    <dgm:cxn modelId="{BD2419C9-DDBE-42F8-BAC9-17765317547B}" type="presOf" srcId="{7E8512AE-CCFA-4C78-8410-C93423605CF9}" destId="{1E21064E-D9C2-48BD-BECF-60E1A298CD3D}" srcOrd="0" destOrd="0" presId="urn:microsoft.com/office/officeart/2008/layout/LinedList"/>
    <dgm:cxn modelId="{2719E4D3-8DEE-435E-8370-B3BBCDF25BBA}" srcId="{5CFDEDD0-4BD4-4551-A748-1FA24721A1C7}" destId="{E5C0644D-901E-4CB9-BEEC-F6868542C2A5}" srcOrd="3" destOrd="0" parTransId="{6655C13B-D992-49E0-B608-D5EBAF41272F}" sibTransId="{78F62136-6F5E-49E2-9A40-1309A72075E3}"/>
    <dgm:cxn modelId="{297D1AE2-61E0-4CB3-8836-6CC7992A1B8C}" srcId="{BFBE6418-3E45-46EB-B2B0-7F2D4634E67B}" destId="{F71D9E22-6CEB-4E56-BA2D-4F5A4B586F6F}" srcOrd="0" destOrd="0" parTransId="{3D35317F-DBB0-48ED-83C0-339D4973116C}" sibTransId="{4C7BCD1A-DFD8-49D3-B404-12BE216BF0C4}"/>
    <dgm:cxn modelId="{A70738F9-1841-416F-889D-FB13EF93ADF2}" srcId="{5CFDEDD0-4BD4-4551-A748-1FA24721A1C7}" destId="{BFBE6418-3E45-46EB-B2B0-7F2D4634E67B}" srcOrd="0" destOrd="0" parTransId="{ABA5CD13-3746-46F8-B47D-70D4FF042E0A}" sibTransId="{14AEF2FA-7E9A-4B04-A8AE-F46765952EE4}"/>
    <dgm:cxn modelId="{08F533FD-4E1F-4AE4-92EA-386465DA4560}" type="presOf" srcId="{F084FFF8-DE91-401B-8643-317DFBD591DB}" destId="{530C7EBF-59F9-406F-8107-E0BCD5B0CF29}" srcOrd="0" destOrd="0" presId="urn:microsoft.com/office/officeart/2008/layout/LinedList"/>
    <dgm:cxn modelId="{9F6D52AD-7B5A-4068-ACAE-C18C4E5DF342}" type="presParOf" srcId="{ED286539-E86E-432F-B7BE-F7AC1966464B}" destId="{A75A773B-B9F1-4E61-855C-2EBFE05C220C}" srcOrd="0" destOrd="0" presId="urn:microsoft.com/office/officeart/2008/layout/LinedList"/>
    <dgm:cxn modelId="{10E1AD20-45C9-40DA-AB3A-04697633B4A5}" type="presParOf" srcId="{ED286539-E86E-432F-B7BE-F7AC1966464B}" destId="{9865D1F6-C2DA-4D06-9BEC-6E0A84D9A189}" srcOrd="1" destOrd="0" presId="urn:microsoft.com/office/officeart/2008/layout/LinedList"/>
    <dgm:cxn modelId="{3861FD14-B8F9-4BCF-AD24-AE7235DA15D1}" type="presParOf" srcId="{9865D1F6-C2DA-4D06-9BEC-6E0A84D9A189}" destId="{D5D10062-C2E5-4617-8B6E-1D2F726916C2}" srcOrd="0" destOrd="0" presId="urn:microsoft.com/office/officeart/2008/layout/LinedList"/>
    <dgm:cxn modelId="{AA720138-0555-4390-8D61-9C292E6B224F}" type="presParOf" srcId="{9865D1F6-C2DA-4D06-9BEC-6E0A84D9A189}" destId="{E0C40CA7-9A19-4040-8891-13456135E0ED}" srcOrd="1" destOrd="0" presId="urn:microsoft.com/office/officeart/2008/layout/LinedList"/>
    <dgm:cxn modelId="{FFF4B765-D48F-4B05-BE54-A0667BAA4491}" type="presParOf" srcId="{E0C40CA7-9A19-4040-8891-13456135E0ED}" destId="{E28DC89F-5F29-4495-A32A-612A9FF5814E}" srcOrd="0" destOrd="0" presId="urn:microsoft.com/office/officeart/2008/layout/LinedList"/>
    <dgm:cxn modelId="{8BF3DC87-3EB4-40D3-93F3-BBA191DD085A}" type="presParOf" srcId="{E0C40CA7-9A19-4040-8891-13456135E0ED}" destId="{DEB09DE5-0EE3-4E7A-B41A-757BBF8FA336}" srcOrd="1" destOrd="0" presId="urn:microsoft.com/office/officeart/2008/layout/LinedList"/>
    <dgm:cxn modelId="{2BAE4255-E6E0-4C2E-B84B-B5AB0A09AE91}" type="presParOf" srcId="{DEB09DE5-0EE3-4E7A-B41A-757BBF8FA336}" destId="{36A7B995-6925-4073-9EC6-4F785B6203FF}" srcOrd="0" destOrd="0" presId="urn:microsoft.com/office/officeart/2008/layout/LinedList"/>
    <dgm:cxn modelId="{8F3E1547-907B-4F43-9420-FB39A2A38B37}" type="presParOf" srcId="{DEB09DE5-0EE3-4E7A-B41A-757BBF8FA336}" destId="{ECFFE904-6C9A-4F7B-84C6-49A84663567B}" srcOrd="1" destOrd="0" presId="urn:microsoft.com/office/officeart/2008/layout/LinedList"/>
    <dgm:cxn modelId="{BC356E09-AEB2-43EB-B922-A806F8C36A34}" type="presParOf" srcId="{DEB09DE5-0EE3-4E7A-B41A-757BBF8FA336}" destId="{EC41B4CD-5AC3-46E5-9090-AC3D450388EB}" srcOrd="2" destOrd="0" presId="urn:microsoft.com/office/officeart/2008/layout/LinedList"/>
    <dgm:cxn modelId="{146383B1-A1AA-4130-9FB7-F4F58C45480C}" type="presParOf" srcId="{E0C40CA7-9A19-4040-8891-13456135E0ED}" destId="{B698CA4B-C6FA-4888-8C2A-82545B3AA69A}" srcOrd="2" destOrd="0" presId="urn:microsoft.com/office/officeart/2008/layout/LinedList"/>
    <dgm:cxn modelId="{C27B39A5-1FC8-47C5-BBA5-65A7E0ECA286}" type="presParOf" srcId="{E0C40CA7-9A19-4040-8891-13456135E0ED}" destId="{E18E78B6-11E8-4D40-A5B0-E51DC4B81EE4}" srcOrd="3" destOrd="0" presId="urn:microsoft.com/office/officeart/2008/layout/LinedList"/>
    <dgm:cxn modelId="{613B4DDE-03CE-4899-A2C5-3E1828ABE21D}" type="presParOf" srcId="{E0C40CA7-9A19-4040-8891-13456135E0ED}" destId="{B5EDB6E5-BCFF-441D-962D-2A789980BAFA}" srcOrd="4" destOrd="0" presId="urn:microsoft.com/office/officeart/2008/layout/LinedList"/>
    <dgm:cxn modelId="{87A5667F-99A5-4694-BF93-F0A146E384DB}" type="presParOf" srcId="{B5EDB6E5-BCFF-441D-962D-2A789980BAFA}" destId="{5C6CE3B0-F421-4E71-B389-387239182646}" srcOrd="0" destOrd="0" presId="urn:microsoft.com/office/officeart/2008/layout/LinedList"/>
    <dgm:cxn modelId="{F9E27228-506D-4F08-B825-59BFDDE1F9F9}" type="presParOf" srcId="{B5EDB6E5-BCFF-441D-962D-2A789980BAFA}" destId="{DCDEF2F2-8C53-4700-9FFB-D281A8E161D9}" srcOrd="1" destOrd="0" presId="urn:microsoft.com/office/officeart/2008/layout/LinedList"/>
    <dgm:cxn modelId="{2ED7AB76-A73D-4C31-854D-642D3C37F1D1}" type="presParOf" srcId="{B5EDB6E5-BCFF-441D-962D-2A789980BAFA}" destId="{92BB26A1-3E91-4F00-94F4-8E08B7456F19}" srcOrd="2" destOrd="0" presId="urn:microsoft.com/office/officeart/2008/layout/LinedList"/>
    <dgm:cxn modelId="{CD022880-2AC0-4D94-937D-0ECAFB7AD1E0}" type="presParOf" srcId="{E0C40CA7-9A19-4040-8891-13456135E0ED}" destId="{825768A0-308E-43D3-8828-6A71958DF208}" srcOrd="5" destOrd="0" presId="urn:microsoft.com/office/officeart/2008/layout/LinedList"/>
    <dgm:cxn modelId="{041D2038-8AD0-45B6-82E1-6A00ABC2D7FB}" type="presParOf" srcId="{E0C40CA7-9A19-4040-8891-13456135E0ED}" destId="{262F62B1-2DD3-4A30-9A9E-56A0D0C08570}" srcOrd="6" destOrd="0" presId="urn:microsoft.com/office/officeart/2008/layout/LinedList"/>
    <dgm:cxn modelId="{9FA70F83-6FFE-4C85-9019-1AED9883BF60}" type="presParOf" srcId="{ED286539-E86E-432F-B7BE-F7AC1966464B}" destId="{6C8975D6-41CB-4572-9023-7EF955515828}" srcOrd="2" destOrd="0" presId="urn:microsoft.com/office/officeart/2008/layout/LinedList"/>
    <dgm:cxn modelId="{5042D995-FF05-4227-A130-BE124D810E17}" type="presParOf" srcId="{ED286539-E86E-432F-B7BE-F7AC1966464B}" destId="{C81BA5E8-DFAF-40A0-BDB3-A853429E825C}" srcOrd="3" destOrd="0" presId="urn:microsoft.com/office/officeart/2008/layout/LinedList"/>
    <dgm:cxn modelId="{F18FEA0E-5724-4004-9F4A-79FE365CB620}" type="presParOf" srcId="{C81BA5E8-DFAF-40A0-BDB3-A853429E825C}" destId="{F63D7466-F4EC-4C83-951D-2F4FCF0C676D}" srcOrd="0" destOrd="0" presId="urn:microsoft.com/office/officeart/2008/layout/LinedList"/>
    <dgm:cxn modelId="{D32F6FA6-14A9-402B-86E5-71BFD6B32463}" type="presParOf" srcId="{C81BA5E8-DFAF-40A0-BDB3-A853429E825C}" destId="{8FEDAF8B-7A9B-4078-99C1-C89A4FE4F8F6}" srcOrd="1" destOrd="0" presId="urn:microsoft.com/office/officeart/2008/layout/LinedList"/>
    <dgm:cxn modelId="{4A06D657-D861-4FD5-AB84-69602980DA68}" type="presParOf" srcId="{8FEDAF8B-7A9B-4078-99C1-C89A4FE4F8F6}" destId="{9C1C6C47-4EC5-4633-AF79-A39699AB2058}" srcOrd="0" destOrd="0" presId="urn:microsoft.com/office/officeart/2008/layout/LinedList"/>
    <dgm:cxn modelId="{3EA9FF8A-89BF-4C74-8D06-6084A17FEAFA}" type="presParOf" srcId="{8FEDAF8B-7A9B-4078-99C1-C89A4FE4F8F6}" destId="{8BB750FA-B0B6-4F8F-8CC7-BCC96698D034}" srcOrd="1" destOrd="0" presId="urn:microsoft.com/office/officeart/2008/layout/LinedList"/>
    <dgm:cxn modelId="{AF860332-F7F8-4427-8A74-93669830B250}" type="presParOf" srcId="{8BB750FA-B0B6-4F8F-8CC7-BCC96698D034}" destId="{81BF2F30-D191-412F-B07E-F9E3D7501C71}" srcOrd="0" destOrd="0" presId="urn:microsoft.com/office/officeart/2008/layout/LinedList"/>
    <dgm:cxn modelId="{CB51D9DA-B626-40E0-9E4A-689C729BE969}" type="presParOf" srcId="{8BB750FA-B0B6-4F8F-8CC7-BCC96698D034}" destId="{6EAD3512-B4D5-4E3D-AEB7-AD437F1D3CC0}" srcOrd="1" destOrd="0" presId="urn:microsoft.com/office/officeart/2008/layout/LinedList"/>
    <dgm:cxn modelId="{65C185E0-2625-44B7-8FAC-6696EF0732B9}" type="presParOf" srcId="{8BB750FA-B0B6-4F8F-8CC7-BCC96698D034}" destId="{5C520B13-ADCE-47D4-865B-9C200FC92FDF}" srcOrd="2" destOrd="0" presId="urn:microsoft.com/office/officeart/2008/layout/LinedList"/>
    <dgm:cxn modelId="{EA2B0A94-A5EA-4401-BEFA-AFBAD0483149}" type="presParOf" srcId="{8FEDAF8B-7A9B-4078-99C1-C89A4FE4F8F6}" destId="{1120D420-65F3-49A2-88DC-7C7E6F4EAA7A}" srcOrd="2" destOrd="0" presId="urn:microsoft.com/office/officeart/2008/layout/LinedList"/>
    <dgm:cxn modelId="{901A4928-928D-412C-802C-39D2005195C4}" type="presParOf" srcId="{8FEDAF8B-7A9B-4078-99C1-C89A4FE4F8F6}" destId="{61195240-463E-43E9-9E6A-8367D6A9E091}" srcOrd="3" destOrd="0" presId="urn:microsoft.com/office/officeart/2008/layout/LinedList"/>
    <dgm:cxn modelId="{139D27C5-D62C-4248-9F91-E0F8F7FCD696}" type="presParOf" srcId="{8FEDAF8B-7A9B-4078-99C1-C89A4FE4F8F6}" destId="{33164AF6-48C3-444A-AF18-9B379E846F15}" srcOrd="4" destOrd="0" presId="urn:microsoft.com/office/officeart/2008/layout/LinedList"/>
    <dgm:cxn modelId="{2739677A-54CF-49C2-95DE-D35912C78B76}" type="presParOf" srcId="{33164AF6-48C3-444A-AF18-9B379E846F15}" destId="{331F824D-1F9A-47CA-A6E7-6614B25BDD67}" srcOrd="0" destOrd="0" presId="urn:microsoft.com/office/officeart/2008/layout/LinedList"/>
    <dgm:cxn modelId="{3FEE5EB6-6113-471B-B223-46BDDCBBC886}" type="presParOf" srcId="{33164AF6-48C3-444A-AF18-9B379E846F15}" destId="{4D33DA54-3F96-43BB-B05A-174231FD0C82}" srcOrd="1" destOrd="0" presId="urn:microsoft.com/office/officeart/2008/layout/LinedList"/>
    <dgm:cxn modelId="{3475879B-C03D-4A68-94A0-82DA78C6BD37}" type="presParOf" srcId="{33164AF6-48C3-444A-AF18-9B379E846F15}" destId="{5C713E34-D371-4534-A9F2-31D57610A3ED}" srcOrd="2" destOrd="0" presId="urn:microsoft.com/office/officeart/2008/layout/LinedList"/>
    <dgm:cxn modelId="{4DF1BFB5-5671-4160-B0F6-0B2DC1C11A03}" type="presParOf" srcId="{8FEDAF8B-7A9B-4078-99C1-C89A4FE4F8F6}" destId="{86FD7868-5C0D-4F72-9AB0-09260AAF39A9}" srcOrd="5" destOrd="0" presId="urn:microsoft.com/office/officeart/2008/layout/LinedList"/>
    <dgm:cxn modelId="{4EF304EC-DD12-4F78-BE1A-1DF9BC699E3A}" type="presParOf" srcId="{8FEDAF8B-7A9B-4078-99C1-C89A4FE4F8F6}" destId="{838361E2-DAC2-492F-976B-A5DC549B392D}" srcOrd="6" destOrd="0" presId="urn:microsoft.com/office/officeart/2008/layout/LinedList"/>
    <dgm:cxn modelId="{5677501E-9BAE-461F-9764-1358BE402A83}" type="presParOf" srcId="{ED286539-E86E-432F-B7BE-F7AC1966464B}" destId="{4D226B16-15F9-4F99-AB04-A3A84CE26BEA}" srcOrd="4" destOrd="0" presId="urn:microsoft.com/office/officeart/2008/layout/LinedList"/>
    <dgm:cxn modelId="{39A136FF-AADE-4A4A-B0A6-EAB18B22BDB5}" type="presParOf" srcId="{ED286539-E86E-432F-B7BE-F7AC1966464B}" destId="{02B93C76-F95B-4499-8BFA-E7C46341F2EA}" srcOrd="5" destOrd="0" presId="urn:microsoft.com/office/officeart/2008/layout/LinedList"/>
    <dgm:cxn modelId="{23253B2D-2583-439B-8CDF-87D90490B218}" type="presParOf" srcId="{02B93C76-F95B-4499-8BFA-E7C46341F2EA}" destId="{1E21064E-D9C2-48BD-BECF-60E1A298CD3D}" srcOrd="0" destOrd="0" presId="urn:microsoft.com/office/officeart/2008/layout/LinedList"/>
    <dgm:cxn modelId="{BDE960B7-2426-43EB-AC35-7CC6E062B626}" type="presParOf" srcId="{02B93C76-F95B-4499-8BFA-E7C46341F2EA}" destId="{C5D183CB-2A7D-4E9A-8996-BD0144EDF003}" srcOrd="1" destOrd="0" presId="urn:microsoft.com/office/officeart/2008/layout/LinedList"/>
    <dgm:cxn modelId="{196A2A17-FE7C-4AEA-8D51-9A29B8538484}" type="presParOf" srcId="{C5D183CB-2A7D-4E9A-8996-BD0144EDF003}" destId="{3EDDC580-3D36-48CA-AF42-03A765200253}" srcOrd="0" destOrd="0" presId="urn:microsoft.com/office/officeart/2008/layout/LinedList"/>
    <dgm:cxn modelId="{484D1182-6A7C-4DD1-B1E0-9BC53C74443F}" type="presParOf" srcId="{C5D183CB-2A7D-4E9A-8996-BD0144EDF003}" destId="{E745F99F-6AE7-46C4-BDA0-5B30BAF7C09F}" srcOrd="1" destOrd="0" presId="urn:microsoft.com/office/officeart/2008/layout/LinedList"/>
    <dgm:cxn modelId="{642634E5-1CF2-4951-BF79-0103CE2612AE}" type="presParOf" srcId="{E745F99F-6AE7-46C4-BDA0-5B30BAF7C09F}" destId="{745EED21-3049-4A92-A031-9A57EC905212}" srcOrd="0" destOrd="0" presId="urn:microsoft.com/office/officeart/2008/layout/LinedList"/>
    <dgm:cxn modelId="{741A9595-A906-4BBF-92D1-5A5C5AF17E34}" type="presParOf" srcId="{E745F99F-6AE7-46C4-BDA0-5B30BAF7C09F}" destId="{E26C72B9-1E65-4F73-8AB2-649D2E684AA8}" srcOrd="1" destOrd="0" presId="urn:microsoft.com/office/officeart/2008/layout/LinedList"/>
    <dgm:cxn modelId="{41D07C2A-11E1-4242-9855-C9E289A12F57}" type="presParOf" srcId="{E745F99F-6AE7-46C4-BDA0-5B30BAF7C09F}" destId="{00168EE4-3017-47E5-9103-1C3A66F3ECC9}" srcOrd="2" destOrd="0" presId="urn:microsoft.com/office/officeart/2008/layout/LinedList"/>
    <dgm:cxn modelId="{F1814DCE-740F-4399-AE26-7C655B98CDB9}" type="presParOf" srcId="{C5D183CB-2A7D-4E9A-8996-BD0144EDF003}" destId="{B4C055A8-F536-48E4-A3C3-5CC6FFF9E6F4}" srcOrd="2" destOrd="0" presId="urn:microsoft.com/office/officeart/2008/layout/LinedList"/>
    <dgm:cxn modelId="{0D581ABE-8D1D-42CB-BADD-6D67A4743016}" type="presParOf" srcId="{C5D183CB-2A7D-4E9A-8996-BD0144EDF003}" destId="{BDE31A62-8EDB-4E7E-A088-B473588B44D0}" srcOrd="3" destOrd="0" presId="urn:microsoft.com/office/officeart/2008/layout/LinedList"/>
    <dgm:cxn modelId="{3B101EF3-60E3-4596-AF10-470EB4C2C768}" type="presParOf" srcId="{C5D183CB-2A7D-4E9A-8996-BD0144EDF003}" destId="{02DA6DFB-F79B-442A-81EF-8729F5B1C26B}" srcOrd="4" destOrd="0" presId="urn:microsoft.com/office/officeart/2008/layout/LinedList"/>
    <dgm:cxn modelId="{F04B1067-FF07-45C0-A620-530FDEFD1252}" type="presParOf" srcId="{02DA6DFB-F79B-442A-81EF-8729F5B1C26B}" destId="{196E59C9-FA6C-4602-8B8D-1D7439A20B17}" srcOrd="0" destOrd="0" presId="urn:microsoft.com/office/officeart/2008/layout/LinedList"/>
    <dgm:cxn modelId="{588FB513-565E-438A-9830-ABB7B12AC8CF}" type="presParOf" srcId="{02DA6DFB-F79B-442A-81EF-8729F5B1C26B}" destId="{530C7EBF-59F9-406F-8107-E0BCD5B0CF29}" srcOrd="1" destOrd="0" presId="urn:microsoft.com/office/officeart/2008/layout/LinedList"/>
    <dgm:cxn modelId="{45F19A24-E077-4ED6-9AD8-104E78DD7781}" type="presParOf" srcId="{02DA6DFB-F79B-442A-81EF-8729F5B1C26B}" destId="{ECE0F3C2-898C-4E38-8DD8-2016C4AEC917}" srcOrd="2" destOrd="0" presId="urn:microsoft.com/office/officeart/2008/layout/LinedList"/>
    <dgm:cxn modelId="{61152C86-B93C-4A07-A30A-A3B2D1FE2122}" type="presParOf" srcId="{C5D183CB-2A7D-4E9A-8996-BD0144EDF003}" destId="{12DB35CA-B813-485D-B120-A96C46EB520A}" srcOrd="5" destOrd="0" presId="urn:microsoft.com/office/officeart/2008/layout/LinedList"/>
    <dgm:cxn modelId="{828E6659-15ED-4C58-A9C6-354A6B91F68A}" type="presParOf" srcId="{C5D183CB-2A7D-4E9A-8996-BD0144EDF003}" destId="{2A88A82B-A547-4D75-8D82-FA9F5457B4F9}" srcOrd="6" destOrd="0" presId="urn:microsoft.com/office/officeart/2008/layout/LinedList"/>
    <dgm:cxn modelId="{5D81CFDB-6719-42E8-8BFB-5FB0E75DA54E}" type="presParOf" srcId="{ED286539-E86E-432F-B7BE-F7AC1966464B}" destId="{988EA7BB-2EB3-462D-89F3-79373317812B}" srcOrd="6" destOrd="0" presId="urn:microsoft.com/office/officeart/2008/layout/LinedList"/>
    <dgm:cxn modelId="{6BB5D588-2C6A-4BDF-82FC-3CCA8E12DBE7}" type="presParOf" srcId="{ED286539-E86E-432F-B7BE-F7AC1966464B}" destId="{3F93A988-2DFB-4BB2-BB3F-A644CC72DE20}" srcOrd="7" destOrd="0" presId="urn:microsoft.com/office/officeart/2008/layout/LinedList"/>
    <dgm:cxn modelId="{D2625B13-5D9D-4BD0-8A7B-8D22A3133B53}" type="presParOf" srcId="{3F93A988-2DFB-4BB2-BB3F-A644CC72DE20}" destId="{456479B6-21A2-4561-8368-30AE201026C6}" srcOrd="0" destOrd="0" presId="urn:microsoft.com/office/officeart/2008/layout/LinedList"/>
    <dgm:cxn modelId="{051F7968-7569-4C27-8500-1D91EC128A6C}" type="presParOf" srcId="{3F93A988-2DFB-4BB2-BB3F-A644CC72DE20}" destId="{3A564D22-2BAC-47AE-B86E-BB89603FDDB1}" srcOrd="1" destOrd="0" presId="urn:microsoft.com/office/officeart/2008/layout/LinedList"/>
    <dgm:cxn modelId="{373EFAF2-9CE8-48CC-B68D-45DCFD0F7C15}" type="presParOf" srcId="{3A564D22-2BAC-47AE-B86E-BB89603FDDB1}" destId="{1F8784A2-B06D-4E20-94F9-708CD0ACE707}" srcOrd="0" destOrd="0" presId="urn:microsoft.com/office/officeart/2008/layout/LinedList"/>
    <dgm:cxn modelId="{5A509244-4A74-4809-AD30-DF99EBF9F391}" type="presParOf" srcId="{3A564D22-2BAC-47AE-B86E-BB89603FDDB1}" destId="{EC455388-FC95-4C1E-B622-570E9A355C5D}" srcOrd="1" destOrd="0" presId="urn:microsoft.com/office/officeart/2008/layout/LinedList"/>
    <dgm:cxn modelId="{50A0F188-A3AD-4AFE-A73E-6166FE66D9DE}" type="presParOf" srcId="{EC455388-FC95-4C1E-B622-570E9A355C5D}" destId="{D135E6A9-F693-4515-B846-840D87F861BA}" srcOrd="0" destOrd="0" presId="urn:microsoft.com/office/officeart/2008/layout/LinedList"/>
    <dgm:cxn modelId="{C80E72EA-8E2D-449C-B7D1-65C654241C11}" type="presParOf" srcId="{EC455388-FC95-4C1E-B622-570E9A355C5D}" destId="{38F10703-87D2-4685-B791-CFFE40291891}" srcOrd="1" destOrd="0" presId="urn:microsoft.com/office/officeart/2008/layout/LinedList"/>
    <dgm:cxn modelId="{FE4E0D40-AAD9-4E4E-8E3F-038CBEFA8187}" type="presParOf" srcId="{EC455388-FC95-4C1E-B622-570E9A355C5D}" destId="{D27BC873-612F-4536-95B3-AA81F07378C9}" srcOrd="2" destOrd="0" presId="urn:microsoft.com/office/officeart/2008/layout/LinedList"/>
    <dgm:cxn modelId="{BF1FF028-C2F3-4EFD-A8F6-7D7C526B88E5}" type="presParOf" srcId="{3A564D22-2BAC-47AE-B86E-BB89603FDDB1}" destId="{5C9FCFE5-8B90-4E64-AC90-175462248FCB}" srcOrd="2" destOrd="0" presId="urn:microsoft.com/office/officeart/2008/layout/LinedList"/>
    <dgm:cxn modelId="{A92FBAC1-3616-4BC7-B0FC-DCDFBDE68CA8}" type="presParOf" srcId="{3A564D22-2BAC-47AE-B86E-BB89603FDDB1}" destId="{361EB7F9-81C0-4BB4-A6E7-F4C096FFD0CC}" srcOrd="3" destOrd="0" presId="urn:microsoft.com/office/officeart/2008/layout/LinedList"/>
    <dgm:cxn modelId="{8D8193B6-3AC9-407E-8179-D46CB03C7CC5}" type="presParOf" srcId="{3A564D22-2BAC-47AE-B86E-BB89603FDDB1}" destId="{0A6088EE-D243-4CC6-8DA3-459B98740A06}" srcOrd="4" destOrd="0" presId="urn:microsoft.com/office/officeart/2008/layout/LinedList"/>
    <dgm:cxn modelId="{3D6696B9-54D7-43DF-BF9C-B89AB430E649}" type="presParOf" srcId="{0A6088EE-D243-4CC6-8DA3-459B98740A06}" destId="{8AB213FC-1E5C-407E-B478-A5E108514D14}" srcOrd="0" destOrd="0" presId="urn:microsoft.com/office/officeart/2008/layout/LinedList"/>
    <dgm:cxn modelId="{2C0DDF45-623E-4E2D-8753-D090D25C321C}" type="presParOf" srcId="{0A6088EE-D243-4CC6-8DA3-459B98740A06}" destId="{101CB43E-F6C5-4AA9-B894-A8EA51B58CD3}" srcOrd="1" destOrd="0" presId="urn:microsoft.com/office/officeart/2008/layout/LinedList"/>
    <dgm:cxn modelId="{A144FAD7-5342-4588-BDDE-640CF25BA40A}" type="presParOf" srcId="{0A6088EE-D243-4CC6-8DA3-459B98740A06}" destId="{FD92EB42-9F40-481B-8F03-9F09A6F42F58}" srcOrd="2" destOrd="0" presId="urn:microsoft.com/office/officeart/2008/layout/LinedList"/>
    <dgm:cxn modelId="{23B838E3-2581-44FD-9822-C9F35BD93F60}" type="presParOf" srcId="{3A564D22-2BAC-47AE-B86E-BB89603FDDB1}" destId="{873AB35E-530B-4EB5-9D6F-80F836C90034}" srcOrd="5" destOrd="0" presId="urn:microsoft.com/office/officeart/2008/layout/LinedList"/>
    <dgm:cxn modelId="{B66DC7D4-8C14-4984-B41C-8C7718F0B9EE}" type="presParOf" srcId="{3A564D22-2BAC-47AE-B86E-BB89603FDDB1}" destId="{00627818-3E52-4971-A709-F8F7288F6D4D}"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FDEDD0-4BD4-4551-A748-1FA24721A1C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448377A7-0735-472A-8F49-70AC3B920C16}">
      <dgm:prSet/>
      <dgm:spPr/>
      <dgm:t>
        <a:bodyPr/>
        <a:lstStyle/>
        <a:p>
          <a:pPr>
            <a:buNone/>
          </a:pPr>
          <a:r>
            <a:rPr lang="en-GB" b="1"/>
            <a:t>Fair and Equal Support for Disabled People</a:t>
          </a:r>
        </a:p>
      </dgm:t>
    </dgm:pt>
    <dgm:pt modelId="{3B756723-1822-4FE5-A0D4-300D72EE463A}" type="parTrans" cxnId="{D32C1469-D4F4-442E-B6F7-8D79142062BB}">
      <dgm:prSet/>
      <dgm:spPr/>
      <dgm:t>
        <a:bodyPr/>
        <a:lstStyle/>
        <a:p>
          <a:endParaRPr lang="en-GB"/>
        </a:p>
      </dgm:t>
    </dgm:pt>
    <dgm:pt modelId="{233F1B9A-0B50-4FAA-BC9D-A68D83F35E0B}" type="sibTrans" cxnId="{D32C1469-D4F4-442E-B6F7-8D79142062BB}">
      <dgm:prSet/>
      <dgm:spPr/>
      <dgm:t>
        <a:bodyPr/>
        <a:lstStyle/>
        <a:p>
          <a:endParaRPr lang="en-GB"/>
        </a:p>
      </dgm:t>
    </dgm:pt>
    <dgm:pt modelId="{B885AE7E-F63C-420D-96B1-F9DA2AF6FC4C}">
      <dgm:prSet/>
      <dgm:spPr/>
      <dgm:t>
        <a:bodyPr/>
        <a:lstStyle/>
        <a:p>
          <a:pPr>
            <a:buFont typeface="Arial" panose="020B0604020202020204" pitchFamily="34" charset="0"/>
            <a:buChar char="•"/>
          </a:pPr>
          <a:r>
            <a:rPr lang="en-GB"/>
            <a:t>Make sure all important decisions made by organisations and funding plans include disabled people fairly.</a:t>
          </a:r>
        </a:p>
      </dgm:t>
    </dgm:pt>
    <dgm:pt modelId="{22EDF52E-0BFF-4DBC-917C-4C253657AED7}" type="parTrans" cxnId="{4A36CDA1-9F4A-4538-99A5-2225A96AD679}">
      <dgm:prSet/>
      <dgm:spPr/>
      <dgm:t>
        <a:bodyPr/>
        <a:lstStyle/>
        <a:p>
          <a:endParaRPr lang="en-GB"/>
        </a:p>
      </dgm:t>
    </dgm:pt>
    <dgm:pt modelId="{9E3AF556-F8FA-4C34-A8A1-81C12000515E}" type="sibTrans" cxnId="{4A36CDA1-9F4A-4538-99A5-2225A96AD679}">
      <dgm:prSet/>
      <dgm:spPr/>
      <dgm:t>
        <a:bodyPr/>
        <a:lstStyle/>
        <a:p>
          <a:endParaRPr lang="en-GB"/>
        </a:p>
      </dgm:t>
    </dgm:pt>
    <dgm:pt modelId="{6853258F-E5D8-419B-8F39-39209CB7562E}">
      <dgm:prSet/>
      <dgm:spPr/>
      <dgm:t>
        <a:bodyPr/>
        <a:lstStyle/>
        <a:p>
          <a:pPr>
            <a:buFont typeface="Arial" panose="020B0604020202020204" pitchFamily="34" charset="0"/>
            <a:buChar char="•"/>
          </a:pPr>
          <a:r>
            <a:rPr lang="en-GB"/>
            <a:t>Put money into long-term changes that remove barriers like difficult or expensive travel; Inaccessible buildings or facilities; lack of inclusive spaces</a:t>
          </a:r>
        </a:p>
      </dgm:t>
    </dgm:pt>
    <dgm:pt modelId="{1337AE18-EEA2-463C-9D56-8E057CFC2F4F}" type="parTrans" cxnId="{C41BF316-A375-4B1B-AC5D-9525C74600C7}">
      <dgm:prSet/>
      <dgm:spPr/>
      <dgm:t>
        <a:bodyPr/>
        <a:lstStyle/>
        <a:p>
          <a:endParaRPr lang="en-GB"/>
        </a:p>
      </dgm:t>
    </dgm:pt>
    <dgm:pt modelId="{374235A7-755C-4B81-AA6E-DAC20972318B}" type="sibTrans" cxnId="{C41BF316-A375-4B1B-AC5D-9525C74600C7}">
      <dgm:prSet/>
      <dgm:spPr/>
      <dgm:t>
        <a:bodyPr/>
        <a:lstStyle/>
        <a:p>
          <a:endParaRPr lang="en-GB"/>
        </a:p>
      </dgm:t>
    </dgm:pt>
    <dgm:pt modelId="{475C93C8-146B-46F9-8A3B-7C41BE78F583}">
      <dgm:prSet/>
      <dgm:spPr/>
      <dgm:t>
        <a:bodyPr/>
        <a:lstStyle/>
        <a:p>
          <a:pPr>
            <a:buNone/>
          </a:pPr>
          <a:r>
            <a:rPr lang="en-GB" b="1"/>
            <a:t>Inclusive Support Across the Whole System</a:t>
          </a:r>
        </a:p>
      </dgm:t>
    </dgm:pt>
    <dgm:pt modelId="{6A97E8F6-D2FE-4CA2-B8F0-B9866BB17D29}" type="parTrans" cxnId="{15E67E2F-F4CE-4B9A-91E8-FA05681A1F4E}">
      <dgm:prSet/>
      <dgm:spPr/>
      <dgm:t>
        <a:bodyPr/>
        <a:lstStyle/>
        <a:p>
          <a:endParaRPr lang="en-GB"/>
        </a:p>
      </dgm:t>
    </dgm:pt>
    <dgm:pt modelId="{B4629D95-E327-4121-8E74-1681DB1F958F}" type="sibTrans" cxnId="{15E67E2F-F4CE-4B9A-91E8-FA05681A1F4E}">
      <dgm:prSet/>
      <dgm:spPr/>
      <dgm:t>
        <a:bodyPr/>
        <a:lstStyle/>
        <a:p>
          <a:endParaRPr lang="en-GB"/>
        </a:p>
      </dgm:t>
    </dgm:pt>
    <dgm:pt modelId="{5644A3AD-5642-4092-9BDC-B897F0439301}">
      <dgm:prSet/>
      <dgm:spPr/>
      <dgm:t>
        <a:bodyPr/>
        <a:lstStyle/>
        <a:p>
          <a:pPr>
            <a:buFont typeface="Arial" panose="020B0604020202020204" pitchFamily="34" charset="0"/>
            <a:buChar char="•"/>
          </a:pPr>
          <a:r>
            <a:rPr lang="en-GB"/>
            <a:t>Everyone working in sport, physical education, or activity should learn how to include disabled people properly through good training.</a:t>
          </a:r>
        </a:p>
      </dgm:t>
    </dgm:pt>
    <dgm:pt modelId="{2FCE7D07-B0AB-4EB3-B92F-862575FD0A11}" type="parTrans" cxnId="{8812CA1E-AD73-4484-B804-54A949B91D26}">
      <dgm:prSet/>
      <dgm:spPr/>
      <dgm:t>
        <a:bodyPr/>
        <a:lstStyle/>
        <a:p>
          <a:endParaRPr lang="en-GB"/>
        </a:p>
      </dgm:t>
    </dgm:pt>
    <dgm:pt modelId="{6C749E7C-AC7F-476A-9CE9-0C17562DA494}" type="sibTrans" cxnId="{8812CA1E-AD73-4484-B804-54A949B91D26}">
      <dgm:prSet/>
      <dgm:spPr/>
      <dgm:t>
        <a:bodyPr/>
        <a:lstStyle/>
        <a:p>
          <a:endParaRPr lang="en-GB"/>
        </a:p>
      </dgm:t>
    </dgm:pt>
    <dgm:pt modelId="{29747B4C-20B5-43DC-AFFB-C8176E1E0186}">
      <dgm:prSet/>
      <dgm:spPr/>
      <dgm:t>
        <a:bodyPr/>
        <a:lstStyle/>
        <a:p>
          <a:pPr>
            <a:buFont typeface="Arial" panose="020B0604020202020204" pitchFamily="34" charset="0"/>
            <a:buChar char="•"/>
          </a:pPr>
          <a:r>
            <a:rPr lang="en-GB"/>
            <a:t>Health and care services should suggest suitable physical activity at every stage of a person’s care journey.</a:t>
          </a:r>
        </a:p>
      </dgm:t>
    </dgm:pt>
    <dgm:pt modelId="{CF3398C7-84FA-4EDB-9786-BC5A329FD058}" type="parTrans" cxnId="{F9B8EF2D-9E4E-48C2-A794-E2D3704A2CBD}">
      <dgm:prSet/>
      <dgm:spPr/>
      <dgm:t>
        <a:bodyPr/>
        <a:lstStyle/>
        <a:p>
          <a:endParaRPr lang="en-GB"/>
        </a:p>
      </dgm:t>
    </dgm:pt>
    <dgm:pt modelId="{60728E6C-3585-441D-A6F7-7174E09F81F2}" type="sibTrans" cxnId="{F9B8EF2D-9E4E-48C2-A794-E2D3704A2CBD}">
      <dgm:prSet/>
      <dgm:spPr/>
      <dgm:t>
        <a:bodyPr/>
        <a:lstStyle/>
        <a:p>
          <a:endParaRPr lang="en-GB"/>
        </a:p>
      </dgm:t>
    </dgm:pt>
    <dgm:pt modelId="{8E512625-3376-4F1A-AF51-C20430873EEF}">
      <dgm:prSet/>
      <dgm:spPr/>
      <dgm:t>
        <a:bodyPr/>
        <a:lstStyle/>
        <a:p>
          <a:pPr>
            <a:buNone/>
          </a:pPr>
          <a:r>
            <a:rPr lang="en-GB" b="1"/>
            <a:t>A Benefits System That Helps People Be Active</a:t>
          </a:r>
        </a:p>
      </dgm:t>
    </dgm:pt>
    <dgm:pt modelId="{8BCD19EC-2AD2-4B8F-8818-332B000FE6B9}" type="parTrans" cxnId="{6AF53ACC-8D30-4BB4-B7D9-11FFC63265E5}">
      <dgm:prSet/>
      <dgm:spPr/>
      <dgm:t>
        <a:bodyPr/>
        <a:lstStyle/>
        <a:p>
          <a:endParaRPr lang="en-GB"/>
        </a:p>
      </dgm:t>
    </dgm:pt>
    <dgm:pt modelId="{0C073C43-68F6-47D4-AE02-D1B11686CAA7}" type="sibTrans" cxnId="{6AF53ACC-8D30-4BB4-B7D9-11FFC63265E5}">
      <dgm:prSet/>
      <dgm:spPr/>
      <dgm:t>
        <a:bodyPr/>
        <a:lstStyle/>
        <a:p>
          <a:endParaRPr lang="en-GB"/>
        </a:p>
      </dgm:t>
    </dgm:pt>
    <dgm:pt modelId="{087483FC-4CD8-4861-B52B-3552A28F22EC}">
      <dgm:prSet/>
      <dgm:spPr/>
      <dgm:t>
        <a:bodyPr/>
        <a:lstStyle/>
        <a:p>
          <a:pPr>
            <a:buFont typeface="Arial" panose="020B0604020202020204" pitchFamily="34" charset="0"/>
            <a:buChar char="•"/>
          </a:pPr>
          <a:r>
            <a:rPr lang="en-GB"/>
            <a:t>Make sure disabled people know being active won’t cause them to lose their financial assistance they receive from the government</a:t>
          </a:r>
        </a:p>
      </dgm:t>
    </dgm:pt>
    <dgm:pt modelId="{8AF071C8-778E-4FDC-B99C-20DBF69F972E}" type="parTrans" cxnId="{08671030-6A82-49CC-9532-0FD6FE7713A9}">
      <dgm:prSet/>
      <dgm:spPr/>
      <dgm:t>
        <a:bodyPr/>
        <a:lstStyle/>
        <a:p>
          <a:endParaRPr lang="en-GB"/>
        </a:p>
      </dgm:t>
    </dgm:pt>
    <dgm:pt modelId="{A1475DD6-D5FC-4C9C-AF22-743011EA03D6}" type="sibTrans" cxnId="{08671030-6A82-49CC-9532-0FD6FE7713A9}">
      <dgm:prSet/>
      <dgm:spPr/>
      <dgm:t>
        <a:bodyPr/>
        <a:lstStyle/>
        <a:p>
          <a:endParaRPr lang="en-GB"/>
        </a:p>
      </dgm:t>
    </dgm:pt>
    <dgm:pt modelId="{51224328-F8B3-479E-ADE9-DA2C7EF701EB}">
      <dgm:prSet/>
      <dgm:spPr/>
      <dgm:t>
        <a:bodyPr/>
        <a:lstStyle/>
        <a:p>
          <a:pPr>
            <a:buFont typeface="Arial" panose="020B0604020202020204" pitchFamily="34" charset="0"/>
            <a:buChar char="•"/>
          </a:pPr>
          <a:r>
            <a:rPr lang="en-GB"/>
            <a:t>In Scotland, people using Self-Directed Support should be allowed to spend their budget on sport and physical activity.</a:t>
          </a:r>
        </a:p>
      </dgm:t>
    </dgm:pt>
    <dgm:pt modelId="{1D83471B-0D68-4064-BA4E-D05942489A94}" type="parTrans" cxnId="{D203A53A-AC47-44BB-9CB0-37D4A6C373A6}">
      <dgm:prSet/>
      <dgm:spPr/>
      <dgm:t>
        <a:bodyPr/>
        <a:lstStyle/>
        <a:p>
          <a:endParaRPr lang="en-GB"/>
        </a:p>
      </dgm:t>
    </dgm:pt>
    <dgm:pt modelId="{C4A3171C-5DAF-4785-82A0-E0080BBB7BD1}" type="sibTrans" cxnId="{D203A53A-AC47-44BB-9CB0-37D4A6C373A6}">
      <dgm:prSet/>
      <dgm:spPr/>
      <dgm:t>
        <a:bodyPr/>
        <a:lstStyle/>
        <a:p>
          <a:endParaRPr lang="en-GB"/>
        </a:p>
      </dgm:t>
    </dgm:pt>
    <dgm:pt modelId="{53DF8FD6-2576-4F59-8C41-05E75E8B84C9}">
      <dgm:prSet/>
      <dgm:spPr/>
      <dgm:t>
        <a:bodyPr/>
        <a:lstStyle/>
        <a:p>
          <a:pPr>
            <a:buNone/>
          </a:pPr>
          <a:r>
            <a:rPr lang="en-GB" b="1"/>
            <a:t>Support the Whole Person</a:t>
          </a:r>
        </a:p>
      </dgm:t>
    </dgm:pt>
    <dgm:pt modelId="{F7E920F8-F0D3-40C7-B3FA-D010F7362266}" type="parTrans" cxnId="{9F20F5A1-81E9-4DC8-9ABD-15D2AFD90BBB}">
      <dgm:prSet/>
      <dgm:spPr/>
      <dgm:t>
        <a:bodyPr/>
        <a:lstStyle/>
        <a:p>
          <a:endParaRPr lang="en-GB"/>
        </a:p>
      </dgm:t>
    </dgm:pt>
    <dgm:pt modelId="{EB2C9561-F140-40C2-BF75-0DAF5DCB9574}" type="sibTrans" cxnId="{9F20F5A1-81E9-4DC8-9ABD-15D2AFD90BBB}">
      <dgm:prSet/>
      <dgm:spPr/>
      <dgm:t>
        <a:bodyPr/>
        <a:lstStyle/>
        <a:p>
          <a:endParaRPr lang="en-GB"/>
        </a:p>
      </dgm:t>
    </dgm:pt>
    <dgm:pt modelId="{A64BF35B-EBBA-4D35-9F94-11E82CF2E9E6}">
      <dgm:prSet/>
      <dgm:spPr/>
      <dgm:t>
        <a:bodyPr/>
        <a:lstStyle/>
        <a:p>
          <a:pPr>
            <a:buFont typeface="Arial" panose="020B0604020202020204" pitchFamily="34" charset="0"/>
            <a:buChar char="•"/>
          </a:pPr>
          <a:r>
            <a:rPr lang="en-GB"/>
            <a:t>Work together with disabled people to design better policies that understand people have many parts to their identity (like race, gender, sexuality).</a:t>
          </a:r>
        </a:p>
      </dgm:t>
    </dgm:pt>
    <dgm:pt modelId="{8F4BF882-D66D-4C5D-824F-7FD67846999E}" type="parTrans" cxnId="{17FBF7C5-13ED-4232-AC08-EFAA055FB023}">
      <dgm:prSet/>
      <dgm:spPr/>
      <dgm:t>
        <a:bodyPr/>
        <a:lstStyle/>
        <a:p>
          <a:endParaRPr lang="en-GB"/>
        </a:p>
      </dgm:t>
    </dgm:pt>
    <dgm:pt modelId="{C3982507-41CD-4FE5-829B-F41EC575725B}" type="sibTrans" cxnId="{17FBF7C5-13ED-4232-AC08-EFAA055FB023}">
      <dgm:prSet/>
      <dgm:spPr/>
      <dgm:t>
        <a:bodyPr/>
        <a:lstStyle/>
        <a:p>
          <a:endParaRPr lang="en-GB"/>
        </a:p>
      </dgm:t>
    </dgm:pt>
    <dgm:pt modelId="{492C9E4D-ECB4-4D8E-9F4B-B4E6D52A0B17}">
      <dgm:prSet/>
      <dgm:spPr/>
      <dgm:t>
        <a:bodyPr/>
        <a:lstStyle/>
        <a:p>
          <a:pPr>
            <a:buFont typeface="Arial" panose="020B0604020202020204" pitchFamily="34" charset="0"/>
            <a:buChar char="•"/>
          </a:pPr>
          <a:r>
            <a:rPr lang="en-GB"/>
            <a:t>Always think about and meet the needs of disabled people who face extra barriers due to who they are.</a:t>
          </a:r>
        </a:p>
      </dgm:t>
    </dgm:pt>
    <dgm:pt modelId="{DC678896-A92E-42B5-8621-BD9F21A668A9}" type="parTrans" cxnId="{940D6D67-F9EE-439A-811F-D22266B2D2B1}">
      <dgm:prSet/>
      <dgm:spPr/>
      <dgm:t>
        <a:bodyPr/>
        <a:lstStyle/>
        <a:p>
          <a:endParaRPr lang="en-GB"/>
        </a:p>
      </dgm:t>
    </dgm:pt>
    <dgm:pt modelId="{BC3A9D18-4522-4205-BF75-C517699B6885}" type="sibTrans" cxnId="{940D6D67-F9EE-439A-811F-D22266B2D2B1}">
      <dgm:prSet/>
      <dgm:spPr/>
      <dgm:t>
        <a:bodyPr/>
        <a:lstStyle/>
        <a:p>
          <a:endParaRPr lang="en-GB"/>
        </a:p>
      </dgm:t>
    </dgm:pt>
    <dgm:pt modelId="{ED286539-E86E-432F-B7BE-F7AC1966464B}" type="pres">
      <dgm:prSet presAssocID="{5CFDEDD0-4BD4-4551-A748-1FA24721A1C7}" presName="vert0" presStyleCnt="0">
        <dgm:presLayoutVars>
          <dgm:dir/>
          <dgm:animOne val="branch"/>
          <dgm:animLvl val="lvl"/>
        </dgm:presLayoutVars>
      </dgm:prSet>
      <dgm:spPr/>
    </dgm:pt>
    <dgm:pt modelId="{24D79229-DE5F-45CB-9E94-B6F5074D5A0A}" type="pres">
      <dgm:prSet presAssocID="{448377A7-0735-472A-8F49-70AC3B920C16}" presName="thickLine" presStyleLbl="alignNode1" presStyleIdx="0" presStyleCnt="4"/>
      <dgm:spPr/>
    </dgm:pt>
    <dgm:pt modelId="{7D2DEC49-D08F-49C2-A681-1A2FD561793C}" type="pres">
      <dgm:prSet presAssocID="{448377A7-0735-472A-8F49-70AC3B920C16}" presName="horz1" presStyleCnt="0"/>
      <dgm:spPr/>
    </dgm:pt>
    <dgm:pt modelId="{6271568A-E795-4126-BF4F-60EE6F0B4C36}" type="pres">
      <dgm:prSet presAssocID="{448377A7-0735-472A-8F49-70AC3B920C16}" presName="tx1" presStyleLbl="revTx" presStyleIdx="0" presStyleCnt="12"/>
      <dgm:spPr/>
    </dgm:pt>
    <dgm:pt modelId="{2E42E538-C0AF-4114-B62E-C612B597DBB8}" type="pres">
      <dgm:prSet presAssocID="{448377A7-0735-472A-8F49-70AC3B920C16}" presName="vert1" presStyleCnt="0"/>
      <dgm:spPr/>
    </dgm:pt>
    <dgm:pt modelId="{09C6726E-D7B4-47E0-8A5F-222F48A7FFDB}" type="pres">
      <dgm:prSet presAssocID="{B885AE7E-F63C-420D-96B1-F9DA2AF6FC4C}" presName="vertSpace2a" presStyleCnt="0"/>
      <dgm:spPr/>
    </dgm:pt>
    <dgm:pt modelId="{4C886B7D-DDCB-400B-B11C-C7495180C713}" type="pres">
      <dgm:prSet presAssocID="{B885AE7E-F63C-420D-96B1-F9DA2AF6FC4C}" presName="horz2" presStyleCnt="0"/>
      <dgm:spPr/>
    </dgm:pt>
    <dgm:pt modelId="{C2DA9786-24E7-405F-8905-5E83B4D4A93C}" type="pres">
      <dgm:prSet presAssocID="{B885AE7E-F63C-420D-96B1-F9DA2AF6FC4C}" presName="horzSpace2" presStyleCnt="0"/>
      <dgm:spPr/>
    </dgm:pt>
    <dgm:pt modelId="{0FE6F295-2859-435E-BEE5-C97B287DC2FF}" type="pres">
      <dgm:prSet presAssocID="{B885AE7E-F63C-420D-96B1-F9DA2AF6FC4C}" presName="tx2" presStyleLbl="revTx" presStyleIdx="1" presStyleCnt="12"/>
      <dgm:spPr/>
    </dgm:pt>
    <dgm:pt modelId="{810B19DC-BB21-48B9-951B-196528D5CF5C}" type="pres">
      <dgm:prSet presAssocID="{B885AE7E-F63C-420D-96B1-F9DA2AF6FC4C}" presName="vert2" presStyleCnt="0"/>
      <dgm:spPr/>
    </dgm:pt>
    <dgm:pt modelId="{D5390797-3B1C-4F2B-82F7-1D1BBC6D7E5A}" type="pres">
      <dgm:prSet presAssocID="{B885AE7E-F63C-420D-96B1-F9DA2AF6FC4C}" presName="thinLine2b" presStyleLbl="callout" presStyleIdx="0" presStyleCnt="8"/>
      <dgm:spPr/>
    </dgm:pt>
    <dgm:pt modelId="{C09EF787-08AA-401B-A981-55349F2AABDF}" type="pres">
      <dgm:prSet presAssocID="{B885AE7E-F63C-420D-96B1-F9DA2AF6FC4C}" presName="vertSpace2b" presStyleCnt="0"/>
      <dgm:spPr/>
    </dgm:pt>
    <dgm:pt modelId="{8D350A02-1C5C-4197-9542-6C34F6B32EBB}" type="pres">
      <dgm:prSet presAssocID="{6853258F-E5D8-419B-8F39-39209CB7562E}" presName="horz2" presStyleCnt="0"/>
      <dgm:spPr/>
    </dgm:pt>
    <dgm:pt modelId="{5610D613-4EED-4F9A-AE1F-2E1ADDCF5EF4}" type="pres">
      <dgm:prSet presAssocID="{6853258F-E5D8-419B-8F39-39209CB7562E}" presName="horzSpace2" presStyleCnt="0"/>
      <dgm:spPr/>
    </dgm:pt>
    <dgm:pt modelId="{98088C51-9AAA-475E-AC73-6BC36541B936}" type="pres">
      <dgm:prSet presAssocID="{6853258F-E5D8-419B-8F39-39209CB7562E}" presName="tx2" presStyleLbl="revTx" presStyleIdx="2" presStyleCnt="12"/>
      <dgm:spPr/>
    </dgm:pt>
    <dgm:pt modelId="{815ABF8B-1F84-4929-9AA0-249344242253}" type="pres">
      <dgm:prSet presAssocID="{6853258F-E5D8-419B-8F39-39209CB7562E}" presName="vert2" presStyleCnt="0"/>
      <dgm:spPr/>
    </dgm:pt>
    <dgm:pt modelId="{26D9AB6E-2AE2-4DC7-B817-BE9BF84ED7CF}" type="pres">
      <dgm:prSet presAssocID="{6853258F-E5D8-419B-8F39-39209CB7562E}" presName="thinLine2b" presStyleLbl="callout" presStyleIdx="1" presStyleCnt="8"/>
      <dgm:spPr/>
    </dgm:pt>
    <dgm:pt modelId="{54FD1802-E238-43A6-A32A-0A56E09E2CD6}" type="pres">
      <dgm:prSet presAssocID="{6853258F-E5D8-419B-8F39-39209CB7562E}" presName="vertSpace2b" presStyleCnt="0"/>
      <dgm:spPr/>
    </dgm:pt>
    <dgm:pt modelId="{5C4B3547-AE82-4EEC-AF17-F49E13DE3681}" type="pres">
      <dgm:prSet presAssocID="{475C93C8-146B-46F9-8A3B-7C41BE78F583}" presName="thickLine" presStyleLbl="alignNode1" presStyleIdx="1" presStyleCnt="4"/>
      <dgm:spPr/>
    </dgm:pt>
    <dgm:pt modelId="{0A5FE5A9-96BE-4357-8479-B662A304831B}" type="pres">
      <dgm:prSet presAssocID="{475C93C8-146B-46F9-8A3B-7C41BE78F583}" presName="horz1" presStyleCnt="0"/>
      <dgm:spPr/>
    </dgm:pt>
    <dgm:pt modelId="{2AC4079E-F681-4C87-9736-132CEB3F22ED}" type="pres">
      <dgm:prSet presAssocID="{475C93C8-146B-46F9-8A3B-7C41BE78F583}" presName="tx1" presStyleLbl="revTx" presStyleIdx="3" presStyleCnt="12"/>
      <dgm:spPr/>
    </dgm:pt>
    <dgm:pt modelId="{273DE456-034A-42C5-8915-6E7EE3EE7EC7}" type="pres">
      <dgm:prSet presAssocID="{475C93C8-146B-46F9-8A3B-7C41BE78F583}" presName="vert1" presStyleCnt="0"/>
      <dgm:spPr/>
    </dgm:pt>
    <dgm:pt modelId="{3F64F22D-FD7D-4703-8A54-B4A4A7BD7142}" type="pres">
      <dgm:prSet presAssocID="{5644A3AD-5642-4092-9BDC-B897F0439301}" presName="vertSpace2a" presStyleCnt="0"/>
      <dgm:spPr/>
    </dgm:pt>
    <dgm:pt modelId="{4D071D85-6C92-4DB3-A9DF-5F3E5130CF14}" type="pres">
      <dgm:prSet presAssocID="{5644A3AD-5642-4092-9BDC-B897F0439301}" presName="horz2" presStyleCnt="0"/>
      <dgm:spPr/>
    </dgm:pt>
    <dgm:pt modelId="{EA4BC4E3-BAF8-4043-AC6C-EFD051B59F40}" type="pres">
      <dgm:prSet presAssocID="{5644A3AD-5642-4092-9BDC-B897F0439301}" presName="horzSpace2" presStyleCnt="0"/>
      <dgm:spPr/>
    </dgm:pt>
    <dgm:pt modelId="{6B68A50C-B9D1-4FDF-8E5E-45959513657E}" type="pres">
      <dgm:prSet presAssocID="{5644A3AD-5642-4092-9BDC-B897F0439301}" presName="tx2" presStyleLbl="revTx" presStyleIdx="4" presStyleCnt="12"/>
      <dgm:spPr/>
    </dgm:pt>
    <dgm:pt modelId="{CD47A12D-391F-45FA-935F-BEF74097BC22}" type="pres">
      <dgm:prSet presAssocID="{5644A3AD-5642-4092-9BDC-B897F0439301}" presName="vert2" presStyleCnt="0"/>
      <dgm:spPr/>
    </dgm:pt>
    <dgm:pt modelId="{CDF063BD-EAD4-4835-9C55-F52ACCFF5F26}" type="pres">
      <dgm:prSet presAssocID="{5644A3AD-5642-4092-9BDC-B897F0439301}" presName="thinLine2b" presStyleLbl="callout" presStyleIdx="2" presStyleCnt="8"/>
      <dgm:spPr/>
    </dgm:pt>
    <dgm:pt modelId="{F234EB6C-3CD9-4FE1-A3AF-D12628CAFE66}" type="pres">
      <dgm:prSet presAssocID="{5644A3AD-5642-4092-9BDC-B897F0439301}" presName="vertSpace2b" presStyleCnt="0"/>
      <dgm:spPr/>
    </dgm:pt>
    <dgm:pt modelId="{1E9C7332-F0DA-4DBE-B7EC-C58FF468A5C4}" type="pres">
      <dgm:prSet presAssocID="{29747B4C-20B5-43DC-AFFB-C8176E1E0186}" presName="horz2" presStyleCnt="0"/>
      <dgm:spPr/>
    </dgm:pt>
    <dgm:pt modelId="{D61D5182-0EC0-45DA-BCEE-2DE5AE3BAA0C}" type="pres">
      <dgm:prSet presAssocID="{29747B4C-20B5-43DC-AFFB-C8176E1E0186}" presName="horzSpace2" presStyleCnt="0"/>
      <dgm:spPr/>
    </dgm:pt>
    <dgm:pt modelId="{D712191C-06E9-47BC-A28D-FAA69198BE5D}" type="pres">
      <dgm:prSet presAssocID="{29747B4C-20B5-43DC-AFFB-C8176E1E0186}" presName="tx2" presStyleLbl="revTx" presStyleIdx="5" presStyleCnt="12"/>
      <dgm:spPr/>
    </dgm:pt>
    <dgm:pt modelId="{93414F71-60A6-4B01-BC23-7E427EA1AEBB}" type="pres">
      <dgm:prSet presAssocID="{29747B4C-20B5-43DC-AFFB-C8176E1E0186}" presName="vert2" presStyleCnt="0"/>
      <dgm:spPr/>
    </dgm:pt>
    <dgm:pt modelId="{DDDDAC16-DFA4-4D79-8C4D-722424A47AE8}" type="pres">
      <dgm:prSet presAssocID="{29747B4C-20B5-43DC-AFFB-C8176E1E0186}" presName="thinLine2b" presStyleLbl="callout" presStyleIdx="3" presStyleCnt="8"/>
      <dgm:spPr/>
    </dgm:pt>
    <dgm:pt modelId="{9D4793D8-2673-479C-B4D5-37DF165F4753}" type="pres">
      <dgm:prSet presAssocID="{29747B4C-20B5-43DC-AFFB-C8176E1E0186}" presName="vertSpace2b" presStyleCnt="0"/>
      <dgm:spPr/>
    </dgm:pt>
    <dgm:pt modelId="{1F0A31C3-D6BA-4936-8119-4E27B886C1D7}" type="pres">
      <dgm:prSet presAssocID="{8E512625-3376-4F1A-AF51-C20430873EEF}" presName="thickLine" presStyleLbl="alignNode1" presStyleIdx="2" presStyleCnt="4"/>
      <dgm:spPr/>
    </dgm:pt>
    <dgm:pt modelId="{A770FF49-9EC1-4897-A090-5A945A6C44D4}" type="pres">
      <dgm:prSet presAssocID="{8E512625-3376-4F1A-AF51-C20430873EEF}" presName="horz1" presStyleCnt="0"/>
      <dgm:spPr/>
    </dgm:pt>
    <dgm:pt modelId="{A0BF04D0-4797-48D8-9352-20BE79B2483A}" type="pres">
      <dgm:prSet presAssocID="{8E512625-3376-4F1A-AF51-C20430873EEF}" presName="tx1" presStyleLbl="revTx" presStyleIdx="6" presStyleCnt="12"/>
      <dgm:spPr/>
    </dgm:pt>
    <dgm:pt modelId="{3AA21FE1-8131-4771-A230-46EFFB981634}" type="pres">
      <dgm:prSet presAssocID="{8E512625-3376-4F1A-AF51-C20430873EEF}" presName="vert1" presStyleCnt="0"/>
      <dgm:spPr/>
    </dgm:pt>
    <dgm:pt modelId="{A77862F2-7018-4592-BF44-03D88A816AD0}" type="pres">
      <dgm:prSet presAssocID="{087483FC-4CD8-4861-B52B-3552A28F22EC}" presName="vertSpace2a" presStyleCnt="0"/>
      <dgm:spPr/>
    </dgm:pt>
    <dgm:pt modelId="{7C53E020-4DE6-4846-8AE7-BEDF65C3BB9B}" type="pres">
      <dgm:prSet presAssocID="{087483FC-4CD8-4861-B52B-3552A28F22EC}" presName="horz2" presStyleCnt="0"/>
      <dgm:spPr/>
    </dgm:pt>
    <dgm:pt modelId="{1E47B24B-4421-4896-92E7-CB69C9BA61B4}" type="pres">
      <dgm:prSet presAssocID="{087483FC-4CD8-4861-B52B-3552A28F22EC}" presName="horzSpace2" presStyleCnt="0"/>
      <dgm:spPr/>
    </dgm:pt>
    <dgm:pt modelId="{6A577355-1B69-4677-856C-402B7C76C04C}" type="pres">
      <dgm:prSet presAssocID="{087483FC-4CD8-4861-B52B-3552A28F22EC}" presName="tx2" presStyleLbl="revTx" presStyleIdx="7" presStyleCnt="12"/>
      <dgm:spPr/>
    </dgm:pt>
    <dgm:pt modelId="{4AEC3617-1E3A-4690-A47D-F17CDB8EC6F1}" type="pres">
      <dgm:prSet presAssocID="{087483FC-4CD8-4861-B52B-3552A28F22EC}" presName="vert2" presStyleCnt="0"/>
      <dgm:spPr/>
    </dgm:pt>
    <dgm:pt modelId="{52531CF9-20D2-489E-AB03-11C85C854BF4}" type="pres">
      <dgm:prSet presAssocID="{087483FC-4CD8-4861-B52B-3552A28F22EC}" presName="thinLine2b" presStyleLbl="callout" presStyleIdx="4" presStyleCnt="8"/>
      <dgm:spPr/>
    </dgm:pt>
    <dgm:pt modelId="{A01184D3-117A-4179-A720-87516B6D9A4F}" type="pres">
      <dgm:prSet presAssocID="{087483FC-4CD8-4861-B52B-3552A28F22EC}" presName="vertSpace2b" presStyleCnt="0"/>
      <dgm:spPr/>
    </dgm:pt>
    <dgm:pt modelId="{9F83B7B0-68BC-4EDE-8884-506A65416B90}" type="pres">
      <dgm:prSet presAssocID="{51224328-F8B3-479E-ADE9-DA2C7EF701EB}" presName="horz2" presStyleCnt="0"/>
      <dgm:spPr/>
    </dgm:pt>
    <dgm:pt modelId="{C1E9E5BD-663C-4B3E-8874-EB4EF117FB37}" type="pres">
      <dgm:prSet presAssocID="{51224328-F8B3-479E-ADE9-DA2C7EF701EB}" presName="horzSpace2" presStyleCnt="0"/>
      <dgm:spPr/>
    </dgm:pt>
    <dgm:pt modelId="{0C67B4F0-6B79-4D19-8BC5-AE36F62588EF}" type="pres">
      <dgm:prSet presAssocID="{51224328-F8B3-479E-ADE9-DA2C7EF701EB}" presName="tx2" presStyleLbl="revTx" presStyleIdx="8" presStyleCnt="12"/>
      <dgm:spPr/>
    </dgm:pt>
    <dgm:pt modelId="{CCCB6504-0181-477D-95D8-96F88BE96159}" type="pres">
      <dgm:prSet presAssocID="{51224328-F8B3-479E-ADE9-DA2C7EF701EB}" presName="vert2" presStyleCnt="0"/>
      <dgm:spPr/>
    </dgm:pt>
    <dgm:pt modelId="{D6FDA1F6-062C-4E6F-A497-5902DED0EB12}" type="pres">
      <dgm:prSet presAssocID="{51224328-F8B3-479E-ADE9-DA2C7EF701EB}" presName="thinLine2b" presStyleLbl="callout" presStyleIdx="5" presStyleCnt="8"/>
      <dgm:spPr/>
    </dgm:pt>
    <dgm:pt modelId="{844AC898-828F-4924-9383-985F692A0AC3}" type="pres">
      <dgm:prSet presAssocID="{51224328-F8B3-479E-ADE9-DA2C7EF701EB}" presName="vertSpace2b" presStyleCnt="0"/>
      <dgm:spPr/>
    </dgm:pt>
    <dgm:pt modelId="{8664D4F1-83C7-471A-90F7-9E86487BFB8D}" type="pres">
      <dgm:prSet presAssocID="{53DF8FD6-2576-4F59-8C41-05E75E8B84C9}" presName="thickLine" presStyleLbl="alignNode1" presStyleIdx="3" presStyleCnt="4"/>
      <dgm:spPr/>
    </dgm:pt>
    <dgm:pt modelId="{1BE1D390-8F38-49BF-8B0F-64A8CC865E81}" type="pres">
      <dgm:prSet presAssocID="{53DF8FD6-2576-4F59-8C41-05E75E8B84C9}" presName="horz1" presStyleCnt="0"/>
      <dgm:spPr/>
    </dgm:pt>
    <dgm:pt modelId="{F772B488-317A-4A9C-B62E-2B3D65F35703}" type="pres">
      <dgm:prSet presAssocID="{53DF8FD6-2576-4F59-8C41-05E75E8B84C9}" presName="tx1" presStyleLbl="revTx" presStyleIdx="9" presStyleCnt="12"/>
      <dgm:spPr/>
    </dgm:pt>
    <dgm:pt modelId="{DA3CABA8-BD0A-4BB9-A176-4D15B96AE947}" type="pres">
      <dgm:prSet presAssocID="{53DF8FD6-2576-4F59-8C41-05E75E8B84C9}" presName="vert1" presStyleCnt="0"/>
      <dgm:spPr/>
    </dgm:pt>
    <dgm:pt modelId="{F6194CC7-BAF0-49E1-9340-3ABCAFC87F88}" type="pres">
      <dgm:prSet presAssocID="{A64BF35B-EBBA-4D35-9F94-11E82CF2E9E6}" presName="vertSpace2a" presStyleCnt="0"/>
      <dgm:spPr/>
    </dgm:pt>
    <dgm:pt modelId="{FFA21126-761C-4A7C-B42C-EECD01D5CFEA}" type="pres">
      <dgm:prSet presAssocID="{A64BF35B-EBBA-4D35-9F94-11E82CF2E9E6}" presName="horz2" presStyleCnt="0"/>
      <dgm:spPr/>
    </dgm:pt>
    <dgm:pt modelId="{1E12C09A-F2F6-492A-8DA8-E2A34A9B72DB}" type="pres">
      <dgm:prSet presAssocID="{A64BF35B-EBBA-4D35-9F94-11E82CF2E9E6}" presName="horzSpace2" presStyleCnt="0"/>
      <dgm:spPr/>
    </dgm:pt>
    <dgm:pt modelId="{830BA8C5-E8C8-4B6A-A909-666EF22960D7}" type="pres">
      <dgm:prSet presAssocID="{A64BF35B-EBBA-4D35-9F94-11E82CF2E9E6}" presName="tx2" presStyleLbl="revTx" presStyleIdx="10" presStyleCnt="12"/>
      <dgm:spPr/>
    </dgm:pt>
    <dgm:pt modelId="{18734DA6-BFE5-420A-BAFA-2EDE7B4F24C4}" type="pres">
      <dgm:prSet presAssocID="{A64BF35B-EBBA-4D35-9F94-11E82CF2E9E6}" presName="vert2" presStyleCnt="0"/>
      <dgm:spPr/>
    </dgm:pt>
    <dgm:pt modelId="{486EE2EE-C9CB-4094-8032-553DE8969926}" type="pres">
      <dgm:prSet presAssocID="{A64BF35B-EBBA-4D35-9F94-11E82CF2E9E6}" presName="thinLine2b" presStyleLbl="callout" presStyleIdx="6" presStyleCnt="8"/>
      <dgm:spPr/>
    </dgm:pt>
    <dgm:pt modelId="{7F530B3F-51EC-4973-801F-0704792D0DC2}" type="pres">
      <dgm:prSet presAssocID="{A64BF35B-EBBA-4D35-9F94-11E82CF2E9E6}" presName="vertSpace2b" presStyleCnt="0"/>
      <dgm:spPr/>
    </dgm:pt>
    <dgm:pt modelId="{2310168D-3A2B-44BA-AD11-5A5CC2A7BE55}" type="pres">
      <dgm:prSet presAssocID="{492C9E4D-ECB4-4D8E-9F4B-B4E6D52A0B17}" presName="horz2" presStyleCnt="0"/>
      <dgm:spPr/>
    </dgm:pt>
    <dgm:pt modelId="{7BFDB6D1-7734-4E8C-918E-DF1F6E0C37C0}" type="pres">
      <dgm:prSet presAssocID="{492C9E4D-ECB4-4D8E-9F4B-B4E6D52A0B17}" presName="horzSpace2" presStyleCnt="0"/>
      <dgm:spPr/>
    </dgm:pt>
    <dgm:pt modelId="{585BD1AF-E752-472A-9306-1AE6A8F16B5A}" type="pres">
      <dgm:prSet presAssocID="{492C9E4D-ECB4-4D8E-9F4B-B4E6D52A0B17}" presName="tx2" presStyleLbl="revTx" presStyleIdx="11" presStyleCnt="12"/>
      <dgm:spPr/>
    </dgm:pt>
    <dgm:pt modelId="{9E936B61-2545-434F-A4B4-1904216CDBDE}" type="pres">
      <dgm:prSet presAssocID="{492C9E4D-ECB4-4D8E-9F4B-B4E6D52A0B17}" presName="vert2" presStyleCnt="0"/>
      <dgm:spPr/>
    </dgm:pt>
    <dgm:pt modelId="{5C2C1AF1-09FC-4F99-8BCC-9646DF8C7EEC}" type="pres">
      <dgm:prSet presAssocID="{492C9E4D-ECB4-4D8E-9F4B-B4E6D52A0B17}" presName="thinLine2b" presStyleLbl="callout" presStyleIdx="7" presStyleCnt="8"/>
      <dgm:spPr/>
    </dgm:pt>
    <dgm:pt modelId="{C40046F3-D07C-4E22-A172-D20EDB1D1EA1}" type="pres">
      <dgm:prSet presAssocID="{492C9E4D-ECB4-4D8E-9F4B-B4E6D52A0B17}" presName="vertSpace2b" presStyleCnt="0"/>
      <dgm:spPr/>
    </dgm:pt>
  </dgm:ptLst>
  <dgm:cxnLst>
    <dgm:cxn modelId="{D1196007-F948-46B9-B439-C03F0673B257}" type="presOf" srcId="{492C9E4D-ECB4-4D8E-9F4B-B4E6D52A0B17}" destId="{585BD1AF-E752-472A-9306-1AE6A8F16B5A}" srcOrd="0" destOrd="0" presId="urn:microsoft.com/office/officeart/2008/layout/LinedList"/>
    <dgm:cxn modelId="{C41BF316-A375-4B1B-AC5D-9525C74600C7}" srcId="{448377A7-0735-472A-8F49-70AC3B920C16}" destId="{6853258F-E5D8-419B-8F39-39209CB7562E}" srcOrd="1" destOrd="0" parTransId="{1337AE18-EEA2-463C-9D56-8E057CFC2F4F}" sibTransId="{374235A7-755C-4B81-AA6E-DAC20972318B}"/>
    <dgm:cxn modelId="{8812CA1E-AD73-4484-B804-54A949B91D26}" srcId="{475C93C8-146B-46F9-8A3B-7C41BE78F583}" destId="{5644A3AD-5642-4092-9BDC-B897F0439301}" srcOrd="0" destOrd="0" parTransId="{2FCE7D07-B0AB-4EB3-B92F-862575FD0A11}" sibTransId="{6C749E7C-AC7F-476A-9CE9-0C17562DA494}"/>
    <dgm:cxn modelId="{F9B8EF2D-9E4E-48C2-A794-E2D3704A2CBD}" srcId="{475C93C8-146B-46F9-8A3B-7C41BE78F583}" destId="{29747B4C-20B5-43DC-AFFB-C8176E1E0186}" srcOrd="1" destOrd="0" parTransId="{CF3398C7-84FA-4EDB-9786-BC5A329FD058}" sibTransId="{60728E6C-3585-441D-A6F7-7174E09F81F2}"/>
    <dgm:cxn modelId="{15E67E2F-F4CE-4B9A-91E8-FA05681A1F4E}" srcId="{5CFDEDD0-4BD4-4551-A748-1FA24721A1C7}" destId="{475C93C8-146B-46F9-8A3B-7C41BE78F583}" srcOrd="1" destOrd="0" parTransId="{6A97E8F6-D2FE-4CA2-B8F0-B9866BB17D29}" sibTransId="{B4629D95-E327-4121-8E74-1681DB1F958F}"/>
    <dgm:cxn modelId="{08671030-6A82-49CC-9532-0FD6FE7713A9}" srcId="{8E512625-3376-4F1A-AF51-C20430873EEF}" destId="{087483FC-4CD8-4861-B52B-3552A28F22EC}" srcOrd="0" destOrd="0" parTransId="{8AF071C8-778E-4FDC-B99C-20DBF69F972E}" sibTransId="{A1475DD6-D5FC-4C9C-AF22-743011EA03D6}"/>
    <dgm:cxn modelId="{D203A53A-AC47-44BB-9CB0-37D4A6C373A6}" srcId="{8E512625-3376-4F1A-AF51-C20430873EEF}" destId="{51224328-F8B3-479E-ADE9-DA2C7EF701EB}" srcOrd="1" destOrd="0" parTransId="{1D83471B-0D68-4064-BA4E-D05942489A94}" sibTransId="{C4A3171C-5DAF-4785-82A0-E0080BBB7BD1}"/>
    <dgm:cxn modelId="{940D6D67-F9EE-439A-811F-D22266B2D2B1}" srcId="{53DF8FD6-2576-4F59-8C41-05E75E8B84C9}" destId="{492C9E4D-ECB4-4D8E-9F4B-B4E6D52A0B17}" srcOrd="1" destOrd="0" parTransId="{DC678896-A92E-42B5-8621-BD9F21A668A9}" sibTransId="{BC3A9D18-4522-4205-BF75-C517699B6885}"/>
    <dgm:cxn modelId="{D32C1469-D4F4-442E-B6F7-8D79142062BB}" srcId="{5CFDEDD0-4BD4-4551-A748-1FA24721A1C7}" destId="{448377A7-0735-472A-8F49-70AC3B920C16}" srcOrd="0" destOrd="0" parTransId="{3B756723-1822-4FE5-A0D4-300D72EE463A}" sibTransId="{233F1B9A-0B50-4FAA-BC9D-A68D83F35E0B}"/>
    <dgm:cxn modelId="{82C61C72-CEDA-4805-9D70-757F550CF6CB}" type="presOf" srcId="{5CFDEDD0-4BD4-4551-A748-1FA24721A1C7}" destId="{ED286539-E86E-432F-B7BE-F7AC1966464B}" srcOrd="0" destOrd="0" presId="urn:microsoft.com/office/officeart/2008/layout/LinedList"/>
    <dgm:cxn modelId="{54DDB054-8A05-4479-BC6B-AD37461C7CF3}" type="presOf" srcId="{B885AE7E-F63C-420D-96B1-F9DA2AF6FC4C}" destId="{0FE6F295-2859-435E-BEE5-C97B287DC2FF}" srcOrd="0" destOrd="0" presId="urn:microsoft.com/office/officeart/2008/layout/LinedList"/>
    <dgm:cxn modelId="{F1D3717E-3C40-4C56-8C8C-69B873CD83A7}" type="presOf" srcId="{5644A3AD-5642-4092-9BDC-B897F0439301}" destId="{6B68A50C-B9D1-4FDF-8E5E-45959513657E}" srcOrd="0" destOrd="0" presId="urn:microsoft.com/office/officeart/2008/layout/LinedList"/>
    <dgm:cxn modelId="{73AE8486-D1CC-449F-9188-7C7C50FB95CF}" type="presOf" srcId="{475C93C8-146B-46F9-8A3B-7C41BE78F583}" destId="{2AC4079E-F681-4C87-9736-132CEB3F22ED}" srcOrd="0" destOrd="0" presId="urn:microsoft.com/office/officeart/2008/layout/LinedList"/>
    <dgm:cxn modelId="{EADEA88B-BB99-4DA7-A79A-DDA5BC3202B0}" type="presOf" srcId="{6853258F-E5D8-419B-8F39-39209CB7562E}" destId="{98088C51-9AAA-475E-AC73-6BC36541B936}" srcOrd="0" destOrd="0" presId="urn:microsoft.com/office/officeart/2008/layout/LinedList"/>
    <dgm:cxn modelId="{9A47408C-31E5-4AD1-ADB7-7F43701CB3BF}" type="presOf" srcId="{29747B4C-20B5-43DC-AFFB-C8176E1E0186}" destId="{D712191C-06E9-47BC-A28D-FAA69198BE5D}" srcOrd="0" destOrd="0" presId="urn:microsoft.com/office/officeart/2008/layout/LinedList"/>
    <dgm:cxn modelId="{4A36CDA1-9F4A-4538-99A5-2225A96AD679}" srcId="{448377A7-0735-472A-8F49-70AC3B920C16}" destId="{B885AE7E-F63C-420D-96B1-F9DA2AF6FC4C}" srcOrd="0" destOrd="0" parTransId="{22EDF52E-0BFF-4DBC-917C-4C253657AED7}" sibTransId="{9E3AF556-F8FA-4C34-A8A1-81C12000515E}"/>
    <dgm:cxn modelId="{9F20F5A1-81E9-4DC8-9ABD-15D2AFD90BBB}" srcId="{5CFDEDD0-4BD4-4551-A748-1FA24721A1C7}" destId="{53DF8FD6-2576-4F59-8C41-05E75E8B84C9}" srcOrd="3" destOrd="0" parTransId="{F7E920F8-F0D3-40C7-B3FA-D010F7362266}" sibTransId="{EB2C9561-F140-40C2-BF75-0DAF5DCB9574}"/>
    <dgm:cxn modelId="{17FBF7C5-13ED-4232-AC08-EFAA055FB023}" srcId="{53DF8FD6-2576-4F59-8C41-05E75E8B84C9}" destId="{A64BF35B-EBBA-4D35-9F94-11E82CF2E9E6}" srcOrd="0" destOrd="0" parTransId="{8F4BF882-D66D-4C5D-824F-7FD67846999E}" sibTransId="{C3982507-41CD-4FE5-829B-F41EC575725B}"/>
    <dgm:cxn modelId="{258F9BC6-ABCC-4FD7-B9B9-DCBB20D47350}" type="presOf" srcId="{448377A7-0735-472A-8F49-70AC3B920C16}" destId="{6271568A-E795-4126-BF4F-60EE6F0B4C36}" srcOrd="0" destOrd="0" presId="urn:microsoft.com/office/officeart/2008/layout/LinedList"/>
    <dgm:cxn modelId="{13F9DBC7-1879-4660-AC07-276A238DEC73}" type="presOf" srcId="{087483FC-4CD8-4861-B52B-3552A28F22EC}" destId="{6A577355-1B69-4677-856C-402B7C76C04C}" srcOrd="0" destOrd="0" presId="urn:microsoft.com/office/officeart/2008/layout/LinedList"/>
    <dgm:cxn modelId="{6AF53ACC-8D30-4BB4-B7D9-11FFC63265E5}" srcId="{5CFDEDD0-4BD4-4551-A748-1FA24721A1C7}" destId="{8E512625-3376-4F1A-AF51-C20430873EEF}" srcOrd="2" destOrd="0" parTransId="{8BCD19EC-2AD2-4B8F-8818-332B000FE6B9}" sibTransId="{0C073C43-68F6-47D4-AE02-D1B11686CAA7}"/>
    <dgm:cxn modelId="{087B15D4-8B15-4965-A148-7464DAA0F4A0}" type="presOf" srcId="{8E512625-3376-4F1A-AF51-C20430873EEF}" destId="{A0BF04D0-4797-48D8-9352-20BE79B2483A}" srcOrd="0" destOrd="0" presId="urn:microsoft.com/office/officeart/2008/layout/LinedList"/>
    <dgm:cxn modelId="{B05A83DD-2B0E-4E87-814C-E2DAB4867737}" type="presOf" srcId="{53DF8FD6-2576-4F59-8C41-05E75E8B84C9}" destId="{F772B488-317A-4A9C-B62E-2B3D65F35703}" srcOrd="0" destOrd="0" presId="urn:microsoft.com/office/officeart/2008/layout/LinedList"/>
    <dgm:cxn modelId="{8758A1DE-325D-418D-A840-32281CB26592}" type="presOf" srcId="{A64BF35B-EBBA-4D35-9F94-11E82CF2E9E6}" destId="{830BA8C5-E8C8-4B6A-A909-666EF22960D7}" srcOrd="0" destOrd="0" presId="urn:microsoft.com/office/officeart/2008/layout/LinedList"/>
    <dgm:cxn modelId="{C80C1BF0-E093-4AF5-BF10-FE9686D7735B}" type="presOf" srcId="{51224328-F8B3-479E-ADE9-DA2C7EF701EB}" destId="{0C67B4F0-6B79-4D19-8BC5-AE36F62588EF}" srcOrd="0" destOrd="0" presId="urn:microsoft.com/office/officeart/2008/layout/LinedList"/>
    <dgm:cxn modelId="{34D90DFD-247C-47E4-9A2C-6B7CF88497C0}" type="presParOf" srcId="{ED286539-E86E-432F-B7BE-F7AC1966464B}" destId="{24D79229-DE5F-45CB-9E94-B6F5074D5A0A}" srcOrd="0" destOrd="0" presId="urn:microsoft.com/office/officeart/2008/layout/LinedList"/>
    <dgm:cxn modelId="{DBB5D179-D21D-48AB-BFD5-992629676F70}" type="presParOf" srcId="{ED286539-E86E-432F-B7BE-F7AC1966464B}" destId="{7D2DEC49-D08F-49C2-A681-1A2FD561793C}" srcOrd="1" destOrd="0" presId="urn:microsoft.com/office/officeart/2008/layout/LinedList"/>
    <dgm:cxn modelId="{4A3E1DB0-531F-4F27-BE26-16FE6777858F}" type="presParOf" srcId="{7D2DEC49-D08F-49C2-A681-1A2FD561793C}" destId="{6271568A-E795-4126-BF4F-60EE6F0B4C36}" srcOrd="0" destOrd="0" presId="urn:microsoft.com/office/officeart/2008/layout/LinedList"/>
    <dgm:cxn modelId="{8EC087F9-AB4E-4DD3-8C02-AA79AEB34354}" type="presParOf" srcId="{7D2DEC49-D08F-49C2-A681-1A2FD561793C}" destId="{2E42E538-C0AF-4114-B62E-C612B597DBB8}" srcOrd="1" destOrd="0" presId="urn:microsoft.com/office/officeart/2008/layout/LinedList"/>
    <dgm:cxn modelId="{40CB9F56-2F86-4F6B-8C9B-097A5112B9A8}" type="presParOf" srcId="{2E42E538-C0AF-4114-B62E-C612B597DBB8}" destId="{09C6726E-D7B4-47E0-8A5F-222F48A7FFDB}" srcOrd="0" destOrd="0" presId="urn:microsoft.com/office/officeart/2008/layout/LinedList"/>
    <dgm:cxn modelId="{E4E376D9-0092-473E-B87B-E8F3DAAAC8AB}" type="presParOf" srcId="{2E42E538-C0AF-4114-B62E-C612B597DBB8}" destId="{4C886B7D-DDCB-400B-B11C-C7495180C713}" srcOrd="1" destOrd="0" presId="urn:microsoft.com/office/officeart/2008/layout/LinedList"/>
    <dgm:cxn modelId="{E1EB152D-48E1-4B1D-AC53-65101CC2B9AE}" type="presParOf" srcId="{4C886B7D-DDCB-400B-B11C-C7495180C713}" destId="{C2DA9786-24E7-405F-8905-5E83B4D4A93C}" srcOrd="0" destOrd="0" presId="urn:microsoft.com/office/officeart/2008/layout/LinedList"/>
    <dgm:cxn modelId="{0436693A-185E-47AE-9327-B6BC57BEFB6E}" type="presParOf" srcId="{4C886B7D-DDCB-400B-B11C-C7495180C713}" destId="{0FE6F295-2859-435E-BEE5-C97B287DC2FF}" srcOrd="1" destOrd="0" presId="urn:microsoft.com/office/officeart/2008/layout/LinedList"/>
    <dgm:cxn modelId="{4B7D0143-2C54-45C7-B224-1DB356993588}" type="presParOf" srcId="{4C886B7D-DDCB-400B-B11C-C7495180C713}" destId="{810B19DC-BB21-48B9-951B-196528D5CF5C}" srcOrd="2" destOrd="0" presId="urn:microsoft.com/office/officeart/2008/layout/LinedList"/>
    <dgm:cxn modelId="{FC99339B-5BBA-440E-8BF0-E883BF76211D}" type="presParOf" srcId="{2E42E538-C0AF-4114-B62E-C612B597DBB8}" destId="{D5390797-3B1C-4F2B-82F7-1D1BBC6D7E5A}" srcOrd="2" destOrd="0" presId="urn:microsoft.com/office/officeart/2008/layout/LinedList"/>
    <dgm:cxn modelId="{3AB2D257-1219-4147-AE29-D1C63D388271}" type="presParOf" srcId="{2E42E538-C0AF-4114-B62E-C612B597DBB8}" destId="{C09EF787-08AA-401B-A981-55349F2AABDF}" srcOrd="3" destOrd="0" presId="urn:microsoft.com/office/officeart/2008/layout/LinedList"/>
    <dgm:cxn modelId="{689A53F1-8329-440E-8E4C-8EE1DEEA2C87}" type="presParOf" srcId="{2E42E538-C0AF-4114-B62E-C612B597DBB8}" destId="{8D350A02-1C5C-4197-9542-6C34F6B32EBB}" srcOrd="4" destOrd="0" presId="urn:microsoft.com/office/officeart/2008/layout/LinedList"/>
    <dgm:cxn modelId="{A24BC37F-3FF0-472B-A39D-FF21501A1E45}" type="presParOf" srcId="{8D350A02-1C5C-4197-9542-6C34F6B32EBB}" destId="{5610D613-4EED-4F9A-AE1F-2E1ADDCF5EF4}" srcOrd="0" destOrd="0" presId="urn:microsoft.com/office/officeart/2008/layout/LinedList"/>
    <dgm:cxn modelId="{7C43AA1B-A391-4B09-8E96-748E5A977A8E}" type="presParOf" srcId="{8D350A02-1C5C-4197-9542-6C34F6B32EBB}" destId="{98088C51-9AAA-475E-AC73-6BC36541B936}" srcOrd="1" destOrd="0" presId="urn:microsoft.com/office/officeart/2008/layout/LinedList"/>
    <dgm:cxn modelId="{912DE861-6403-46C3-88FD-32DBE08BDEC5}" type="presParOf" srcId="{8D350A02-1C5C-4197-9542-6C34F6B32EBB}" destId="{815ABF8B-1F84-4929-9AA0-249344242253}" srcOrd="2" destOrd="0" presId="urn:microsoft.com/office/officeart/2008/layout/LinedList"/>
    <dgm:cxn modelId="{EDAB0844-86B2-4267-AFF4-0413BB1EFEA8}" type="presParOf" srcId="{2E42E538-C0AF-4114-B62E-C612B597DBB8}" destId="{26D9AB6E-2AE2-4DC7-B817-BE9BF84ED7CF}" srcOrd="5" destOrd="0" presId="urn:microsoft.com/office/officeart/2008/layout/LinedList"/>
    <dgm:cxn modelId="{7EF56620-953D-44E5-85AE-D329D5922FF0}" type="presParOf" srcId="{2E42E538-C0AF-4114-B62E-C612B597DBB8}" destId="{54FD1802-E238-43A6-A32A-0A56E09E2CD6}" srcOrd="6" destOrd="0" presId="urn:microsoft.com/office/officeart/2008/layout/LinedList"/>
    <dgm:cxn modelId="{7B5CBB56-E78F-4D61-9700-CAD1ECA15E4F}" type="presParOf" srcId="{ED286539-E86E-432F-B7BE-F7AC1966464B}" destId="{5C4B3547-AE82-4EEC-AF17-F49E13DE3681}" srcOrd="2" destOrd="0" presId="urn:microsoft.com/office/officeart/2008/layout/LinedList"/>
    <dgm:cxn modelId="{78AF263D-C4EC-4EFC-A609-1DDC67E96F56}" type="presParOf" srcId="{ED286539-E86E-432F-B7BE-F7AC1966464B}" destId="{0A5FE5A9-96BE-4357-8479-B662A304831B}" srcOrd="3" destOrd="0" presId="urn:microsoft.com/office/officeart/2008/layout/LinedList"/>
    <dgm:cxn modelId="{E2F7A90C-355F-4E68-9711-190BE6830C0B}" type="presParOf" srcId="{0A5FE5A9-96BE-4357-8479-B662A304831B}" destId="{2AC4079E-F681-4C87-9736-132CEB3F22ED}" srcOrd="0" destOrd="0" presId="urn:microsoft.com/office/officeart/2008/layout/LinedList"/>
    <dgm:cxn modelId="{657DC79C-0D7C-466C-AFFF-391930B3A33E}" type="presParOf" srcId="{0A5FE5A9-96BE-4357-8479-B662A304831B}" destId="{273DE456-034A-42C5-8915-6E7EE3EE7EC7}" srcOrd="1" destOrd="0" presId="urn:microsoft.com/office/officeart/2008/layout/LinedList"/>
    <dgm:cxn modelId="{5F99B6F0-025C-42C6-8BFF-33F23742FF36}" type="presParOf" srcId="{273DE456-034A-42C5-8915-6E7EE3EE7EC7}" destId="{3F64F22D-FD7D-4703-8A54-B4A4A7BD7142}" srcOrd="0" destOrd="0" presId="urn:microsoft.com/office/officeart/2008/layout/LinedList"/>
    <dgm:cxn modelId="{FBDE3A3F-1C62-429F-84FE-F40DF50310E2}" type="presParOf" srcId="{273DE456-034A-42C5-8915-6E7EE3EE7EC7}" destId="{4D071D85-6C92-4DB3-A9DF-5F3E5130CF14}" srcOrd="1" destOrd="0" presId="urn:microsoft.com/office/officeart/2008/layout/LinedList"/>
    <dgm:cxn modelId="{08B19C8F-2DB4-4B2E-A1BF-24F7D3EDE9CF}" type="presParOf" srcId="{4D071D85-6C92-4DB3-A9DF-5F3E5130CF14}" destId="{EA4BC4E3-BAF8-4043-AC6C-EFD051B59F40}" srcOrd="0" destOrd="0" presId="urn:microsoft.com/office/officeart/2008/layout/LinedList"/>
    <dgm:cxn modelId="{75DCE256-90FE-4C38-A3B8-EA446D6792CC}" type="presParOf" srcId="{4D071D85-6C92-4DB3-A9DF-5F3E5130CF14}" destId="{6B68A50C-B9D1-4FDF-8E5E-45959513657E}" srcOrd="1" destOrd="0" presId="urn:microsoft.com/office/officeart/2008/layout/LinedList"/>
    <dgm:cxn modelId="{4EA1DBB3-53C7-463F-9747-247AC5B55851}" type="presParOf" srcId="{4D071D85-6C92-4DB3-A9DF-5F3E5130CF14}" destId="{CD47A12D-391F-45FA-935F-BEF74097BC22}" srcOrd="2" destOrd="0" presId="urn:microsoft.com/office/officeart/2008/layout/LinedList"/>
    <dgm:cxn modelId="{0F89D0F5-13CC-422B-AF96-34065048B017}" type="presParOf" srcId="{273DE456-034A-42C5-8915-6E7EE3EE7EC7}" destId="{CDF063BD-EAD4-4835-9C55-F52ACCFF5F26}" srcOrd="2" destOrd="0" presId="urn:microsoft.com/office/officeart/2008/layout/LinedList"/>
    <dgm:cxn modelId="{22A3F50B-D7A7-4C35-BF31-78966CA55063}" type="presParOf" srcId="{273DE456-034A-42C5-8915-6E7EE3EE7EC7}" destId="{F234EB6C-3CD9-4FE1-A3AF-D12628CAFE66}" srcOrd="3" destOrd="0" presId="urn:microsoft.com/office/officeart/2008/layout/LinedList"/>
    <dgm:cxn modelId="{4E347503-4052-40A3-91AC-F55F88517134}" type="presParOf" srcId="{273DE456-034A-42C5-8915-6E7EE3EE7EC7}" destId="{1E9C7332-F0DA-4DBE-B7EC-C58FF468A5C4}" srcOrd="4" destOrd="0" presId="urn:microsoft.com/office/officeart/2008/layout/LinedList"/>
    <dgm:cxn modelId="{F714C56D-5350-4CC2-A968-339920CECC5D}" type="presParOf" srcId="{1E9C7332-F0DA-4DBE-B7EC-C58FF468A5C4}" destId="{D61D5182-0EC0-45DA-BCEE-2DE5AE3BAA0C}" srcOrd="0" destOrd="0" presId="urn:microsoft.com/office/officeart/2008/layout/LinedList"/>
    <dgm:cxn modelId="{CAC574F5-EECA-433E-8550-EFB3397ECBDB}" type="presParOf" srcId="{1E9C7332-F0DA-4DBE-B7EC-C58FF468A5C4}" destId="{D712191C-06E9-47BC-A28D-FAA69198BE5D}" srcOrd="1" destOrd="0" presId="urn:microsoft.com/office/officeart/2008/layout/LinedList"/>
    <dgm:cxn modelId="{F8E8C58C-B3DC-4472-A09F-0BD53CB6FF87}" type="presParOf" srcId="{1E9C7332-F0DA-4DBE-B7EC-C58FF468A5C4}" destId="{93414F71-60A6-4B01-BC23-7E427EA1AEBB}" srcOrd="2" destOrd="0" presId="urn:microsoft.com/office/officeart/2008/layout/LinedList"/>
    <dgm:cxn modelId="{F9189DA7-FAB4-4912-8883-AAD87A957790}" type="presParOf" srcId="{273DE456-034A-42C5-8915-6E7EE3EE7EC7}" destId="{DDDDAC16-DFA4-4D79-8C4D-722424A47AE8}" srcOrd="5" destOrd="0" presId="urn:microsoft.com/office/officeart/2008/layout/LinedList"/>
    <dgm:cxn modelId="{1224CFCB-7366-4D8D-BA72-0702E4CB0638}" type="presParOf" srcId="{273DE456-034A-42C5-8915-6E7EE3EE7EC7}" destId="{9D4793D8-2673-479C-B4D5-37DF165F4753}" srcOrd="6" destOrd="0" presId="urn:microsoft.com/office/officeart/2008/layout/LinedList"/>
    <dgm:cxn modelId="{B2465B64-E9BE-4B37-A983-7D5F05D9B058}" type="presParOf" srcId="{ED286539-E86E-432F-B7BE-F7AC1966464B}" destId="{1F0A31C3-D6BA-4936-8119-4E27B886C1D7}" srcOrd="4" destOrd="0" presId="urn:microsoft.com/office/officeart/2008/layout/LinedList"/>
    <dgm:cxn modelId="{6E5F55A3-3C1E-450C-9EF8-D0A27EE241FE}" type="presParOf" srcId="{ED286539-E86E-432F-B7BE-F7AC1966464B}" destId="{A770FF49-9EC1-4897-A090-5A945A6C44D4}" srcOrd="5" destOrd="0" presId="urn:microsoft.com/office/officeart/2008/layout/LinedList"/>
    <dgm:cxn modelId="{D46302AE-E553-4F45-AED8-A1C22353003D}" type="presParOf" srcId="{A770FF49-9EC1-4897-A090-5A945A6C44D4}" destId="{A0BF04D0-4797-48D8-9352-20BE79B2483A}" srcOrd="0" destOrd="0" presId="urn:microsoft.com/office/officeart/2008/layout/LinedList"/>
    <dgm:cxn modelId="{2B1F84EF-73A8-4941-AAAB-B84C2F913DCD}" type="presParOf" srcId="{A770FF49-9EC1-4897-A090-5A945A6C44D4}" destId="{3AA21FE1-8131-4771-A230-46EFFB981634}" srcOrd="1" destOrd="0" presId="urn:microsoft.com/office/officeart/2008/layout/LinedList"/>
    <dgm:cxn modelId="{166AD8CB-8BFB-4B8F-B998-CB4309541EA4}" type="presParOf" srcId="{3AA21FE1-8131-4771-A230-46EFFB981634}" destId="{A77862F2-7018-4592-BF44-03D88A816AD0}" srcOrd="0" destOrd="0" presId="urn:microsoft.com/office/officeart/2008/layout/LinedList"/>
    <dgm:cxn modelId="{1D2C6075-D48E-48CD-97BB-5046CB0AC965}" type="presParOf" srcId="{3AA21FE1-8131-4771-A230-46EFFB981634}" destId="{7C53E020-4DE6-4846-8AE7-BEDF65C3BB9B}" srcOrd="1" destOrd="0" presId="urn:microsoft.com/office/officeart/2008/layout/LinedList"/>
    <dgm:cxn modelId="{E99656CD-316D-4203-B28C-DEC4CE5463CD}" type="presParOf" srcId="{7C53E020-4DE6-4846-8AE7-BEDF65C3BB9B}" destId="{1E47B24B-4421-4896-92E7-CB69C9BA61B4}" srcOrd="0" destOrd="0" presId="urn:microsoft.com/office/officeart/2008/layout/LinedList"/>
    <dgm:cxn modelId="{E87FD054-B896-4DC3-B95E-B3DB2671B1E0}" type="presParOf" srcId="{7C53E020-4DE6-4846-8AE7-BEDF65C3BB9B}" destId="{6A577355-1B69-4677-856C-402B7C76C04C}" srcOrd="1" destOrd="0" presId="urn:microsoft.com/office/officeart/2008/layout/LinedList"/>
    <dgm:cxn modelId="{C7391CE1-BF8B-40F9-89B8-A6CDFF39C4FD}" type="presParOf" srcId="{7C53E020-4DE6-4846-8AE7-BEDF65C3BB9B}" destId="{4AEC3617-1E3A-4690-A47D-F17CDB8EC6F1}" srcOrd="2" destOrd="0" presId="urn:microsoft.com/office/officeart/2008/layout/LinedList"/>
    <dgm:cxn modelId="{D2289FCC-7642-4CD2-BDB3-BDB327E90FA2}" type="presParOf" srcId="{3AA21FE1-8131-4771-A230-46EFFB981634}" destId="{52531CF9-20D2-489E-AB03-11C85C854BF4}" srcOrd="2" destOrd="0" presId="urn:microsoft.com/office/officeart/2008/layout/LinedList"/>
    <dgm:cxn modelId="{6F0FF200-195B-4FD9-BF8C-FE76AC93EE5A}" type="presParOf" srcId="{3AA21FE1-8131-4771-A230-46EFFB981634}" destId="{A01184D3-117A-4179-A720-87516B6D9A4F}" srcOrd="3" destOrd="0" presId="urn:microsoft.com/office/officeart/2008/layout/LinedList"/>
    <dgm:cxn modelId="{1DA1B47F-6EA7-4BC1-861D-AB4F60EBF192}" type="presParOf" srcId="{3AA21FE1-8131-4771-A230-46EFFB981634}" destId="{9F83B7B0-68BC-4EDE-8884-506A65416B90}" srcOrd="4" destOrd="0" presId="urn:microsoft.com/office/officeart/2008/layout/LinedList"/>
    <dgm:cxn modelId="{6CF144D3-0FBF-4F49-A4E9-19745F63EBD1}" type="presParOf" srcId="{9F83B7B0-68BC-4EDE-8884-506A65416B90}" destId="{C1E9E5BD-663C-4B3E-8874-EB4EF117FB37}" srcOrd="0" destOrd="0" presId="urn:microsoft.com/office/officeart/2008/layout/LinedList"/>
    <dgm:cxn modelId="{53E81728-89C5-40D0-BF28-B74953EC6DCC}" type="presParOf" srcId="{9F83B7B0-68BC-4EDE-8884-506A65416B90}" destId="{0C67B4F0-6B79-4D19-8BC5-AE36F62588EF}" srcOrd="1" destOrd="0" presId="urn:microsoft.com/office/officeart/2008/layout/LinedList"/>
    <dgm:cxn modelId="{2AB5277A-4D6A-405A-B200-DE87AA3181FC}" type="presParOf" srcId="{9F83B7B0-68BC-4EDE-8884-506A65416B90}" destId="{CCCB6504-0181-477D-95D8-96F88BE96159}" srcOrd="2" destOrd="0" presId="urn:microsoft.com/office/officeart/2008/layout/LinedList"/>
    <dgm:cxn modelId="{95AD671C-47C2-4BED-9338-15451A9CC735}" type="presParOf" srcId="{3AA21FE1-8131-4771-A230-46EFFB981634}" destId="{D6FDA1F6-062C-4E6F-A497-5902DED0EB12}" srcOrd="5" destOrd="0" presId="urn:microsoft.com/office/officeart/2008/layout/LinedList"/>
    <dgm:cxn modelId="{8F2B5220-1A5B-4116-A8CB-D896C3E0699C}" type="presParOf" srcId="{3AA21FE1-8131-4771-A230-46EFFB981634}" destId="{844AC898-828F-4924-9383-985F692A0AC3}" srcOrd="6" destOrd="0" presId="urn:microsoft.com/office/officeart/2008/layout/LinedList"/>
    <dgm:cxn modelId="{44F94A9B-B3ED-40A2-96BA-BF1D0BE182A8}" type="presParOf" srcId="{ED286539-E86E-432F-B7BE-F7AC1966464B}" destId="{8664D4F1-83C7-471A-90F7-9E86487BFB8D}" srcOrd="6" destOrd="0" presId="urn:microsoft.com/office/officeart/2008/layout/LinedList"/>
    <dgm:cxn modelId="{3C47806E-D21E-426C-AF44-8E6F38CB7640}" type="presParOf" srcId="{ED286539-E86E-432F-B7BE-F7AC1966464B}" destId="{1BE1D390-8F38-49BF-8B0F-64A8CC865E81}" srcOrd="7" destOrd="0" presId="urn:microsoft.com/office/officeart/2008/layout/LinedList"/>
    <dgm:cxn modelId="{3005CF13-9261-4AC9-9214-5A24B1CCDB78}" type="presParOf" srcId="{1BE1D390-8F38-49BF-8B0F-64A8CC865E81}" destId="{F772B488-317A-4A9C-B62E-2B3D65F35703}" srcOrd="0" destOrd="0" presId="urn:microsoft.com/office/officeart/2008/layout/LinedList"/>
    <dgm:cxn modelId="{55D73C2D-9B9D-4F07-B8EC-AAA15B2517ED}" type="presParOf" srcId="{1BE1D390-8F38-49BF-8B0F-64A8CC865E81}" destId="{DA3CABA8-BD0A-4BB9-A176-4D15B96AE947}" srcOrd="1" destOrd="0" presId="urn:microsoft.com/office/officeart/2008/layout/LinedList"/>
    <dgm:cxn modelId="{13A06235-3739-4F95-9BC6-0B5A10EC2FF7}" type="presParOf" srcId="{DA3CABA8-BD0A-4BB9-A176-4D15B96AE947}" destId="{F6194CC7-BAF0-49E1-9340-3ABCAFC87F88}" srcOrd="0" destOrd="0" presId="urn:microsoft.com/office/officeart/2008/layout/LinedList"/>
    <dgm:cxn modelId="{A2572DAE-BBB4-46E0-9CA4-ED2348F5A6BD}" type="presParOf" srcId="{DA3CABA8-BD0A-4BB9-A176-4D15B96AE947}" destId="{FFA21126-761C-4A7C-B42C-EECD01D5CFEA}" srcOrd="1" destOrd="0" presId="urn:microsoft.com/office/officeart/2008/layout/LinedList"/>
    <dgm:cxn modelId="{ED44B7A0-5EC9-4079-AF64-E972FF0E65E4}" type="presParOf" srcId="{FFA21126-761C-4A7C-B42C-EECD01D5CFEA}" destId="{1E12C09A-F2F6-492A-8DA8-E2A34A9B72DB}" srcOrd="0" destOrd="0" presId="urn:microsoft.com/office/officeart/2008/layout/LinedList"/>
    <dgm:cxn modelId="{DB78E9FC-E313-49F0-8361-7111CD79CF4E}" type="presParOf" srcId="{FFA21126-761C-4A7C-B42C-EECD01D5CFEA}" destId="{830BA8C5-E8C8-4B6A-A909-666EF22960D7}" srcOrd="1" destOrd="0" presId="urn:microsoft.com/office/officeart/2008/layout/LinedList"/>
    <dgm:cxn modelId="{108780FB-C7AB-413E-A59F-DD0D35E72C1F}" type="presParOf" srcId="{FFA21126-761C-4A7C-B42C-EECD01D5CFEA}" destId="{18734DA6-BFE5-420A-BAFA-2EDE7B4F24C4}" srcOrd="2" destOrd="0" presId="urn:microsoft.com/office/officeart/2008/layout/LinedList"/>
    <dgm:cxn modelId="{5E1C113C-0AAB-446B-86F5-E0002BF39D6E}" type="presParOf" srcId="{DA3CABA8-BD0A-4BB9-A176-4D15B96AE947}" destId="{486EE2EE-C9CB-4094-8032-553DE8969926}" srcOrd="2" destOrd="0" presId="urn:microsoft.com/office/officeart/2008/layout/LinedList"/>
    <dgm:cxn modelId="{91020EE7-4D9D-46FD-A7C1-B651B2D4D6FF}" type="presParOf" srcId="{DA3CABA8-BD0A-4BB9-A176-4D15B96AE947}" destId="{7F530B3F-51EC-4973-801F-0704792D0DC2}" srcOrd="3" destOrd="0" presId="urn:microsoft.com/office/officeart/2008/layout/LinedList"/>
    <dgm:cxn modelId="{70722336-9995-4361-A5C5-8CBBBC175884}" type="presParOf" srcId="{DA3CABA8-BD0A-4BB9-A176-4D15B96AE947}" destId="{2310168D-3A2B-44BA-AD11-5A5CC2A7BE55}" srcOrd="4" destOrd="0" presId="urn:microsoft.com/office/officeart/2008/layout/LinedList"/>
    <dgm:cxn modelId="{7389BC57-1C93-4315-916D-D0091D6B9C8B}" type="presParOf" srcId="{2310168D-3A2B-44BA-AD11-5A5CC2A7BE55}" destId="{7BFDB6D1-7734-4E8C-918E-DF1F6E0C37C0}" srcOrd="0" destOrd="0" presId="urn:microsoft.com/office/officeart/2008/layout/LinedList"/>
    <dgm:cxn modelId="{CA16E430-1E2E-44BC-ADCE-985204A7B120}" type="presParOf" srcId="{2310168D-3A2B-44BA-AD11-5A5CC2A7BE55}" destId="{585BD1AF-E752-472A-9306-1AE6A8F16B5A}" srcOrd="1" destOrd="0" presId="urn:microsoft.com/office/officeart/2008/layout/LinedList"/>
    <dgm:cxn modelId="{485842A9-7F4F-4B59-A387-8EE7AB6DA0CC}" type="presParOf" srcId="{2310168D-3A2B-44BA-AD11-5A5CC2A7BE55}" destId="{9E936B61-2545-434F-A4B4-1904216CDBDE}" srcOrd="2" destOrd="0" presId="urn:microsoft.com/office/officeart/2008/layout/LinedList"/>
    <dgm:cxn modelId="{C7EFE975-9391-40B4-A46E-13596331FCEE}" type="presParOf" srcId="{DA3CABA8-BD0A-4BB9-A176-4D15B96AE947}" destId="{5C2C1AF1-09FC-4F99-8BCC-9646DF8C7EEC}" srcOrd="5" destOrd="0" presId="urn:microsoft.com/office/officeart/2008/layout/LinedList"/>
    <dgm:cxn modelId="{3BB99F4B-26DF-4555-A845-6D87E13E980B}" type="presParOf" srcId="{DA3CABA8-BD0A-4BB9-A176-4D15B96AE947}" destId="{C40046F3-D07C-4E22-A172-D20EDB1D1EA1}"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1FC0C1-41A2-492E-9A79-5E8ABB30EEB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B1EA04D-A331-4814-80F1-604B168F5D7A}">
      <dgm:prSet/>
      <dgm:spPr/>
      <dgm:t>
        <a:bodyPr/>
        <a:lstStyle/>
        <a:p>
          <a:r>
            <a:rPr lang="en-GB" b="1"/>
            <a:t>Key Message:</a:t>
          </a:r>
          <a:endParaRPr lang="en-US"/>
        </a:p>
      </dgm:t>
    </dgm:pt>
    <dgm:pt modelId="{E81FB34B-74EE-4A74-8FE7-32728B0D52CC}" type="parTrans" cxnId="{EAFE5272-5674-4A33-81B0-4F3027E4851B}">
      <dgm:prSet/>
      <dgm:spPr/>
      <dgm:t>
        <a:bodyPr/>
        <a:lstStyle/>
        <a:p>
          <a:endParaRPr lang="en-US"/>
        </a:p>
      </dgm:t>
    </dgm:pt>
    <dgm:pt modelId="{F32CB540-306C-4C8F-A7B8-B1BC6C46D311}" type="sibTrans" cxnId="{EAFE5272-5674-4A33-81B0-4F3027E4851B}">
      <dgm:prSet/>
      <dgm:spPr/>
      <dgm:t>
        <a:bodyPr/>
        <a:lstStyle/>
        <a:p>
          <a:endParaRPr lang="en-US"/>
        </a:p>
      </dgm:t>
    </dgm:pt>
    <dgm:pt modelId="{AB420C22-698F-4640-9EB9-4AC49C295550}">
      <dgm:prSet/>
      <dgm:spPr/>
      <dgm:t>
        <a:bodyPr/>
        <a:lstStyle/>
        <a:p>
          <a:pPr marL="0" indent="0">
            <a:buNone/>
          </a:pPr>
          <a:r>
            <a:rPr lang="en-GB" b="0"/>
            <a:t>We must </a:t>
          </a:r>
          <a:r>
            <a:rPr lang="en-GB" b="1"/>
            <a:t>reduce inequalities </a:t>
          </a:r>
          <a:r>
            <a:rPr lang="en-GB" b="0"/>
            <a:t>by ensuring that </a:t>
          </a:r>
          <a:r>
            <a:rPr lang="en-GB" b="1"/>
            <a:t>strategies, policies, and funding are inclusive and fair </a:t>
          </a:r>
          <a:r>
            <a:rPr lang="en-GB" b="0"/>
            <a:t>for people with disabilities</a:t>
          </a:r>
          <a:endParaRPr lang="en-US" b="0"/>
        </a:p>
      </dgm:t>
    </dgm:pt>
    <dgm:pt modelId="{87753C50-331D-4A2D-9F6B-855D7AEA9D4D}" type="parTrans" cxnId="{BC3A2FCD-6C1A-48C0-9424-D703E593A547}">
      <dgm:prSet/>
      <dgm:spPr/>
      <dgm:t>
        <a:bodyPr/>
        <a:lstStyle/>
        <a:p>
          <a:endParaRPr lang="en-US"/>
        </a:p>
      </dgm:t>
    </dgm:pt>
    <dgm:pt modelId="{82342E19-BAA8-4216-974F-7F18F86D452D}" type="sibTrans" cxnId="{BC3A2FCD-6C1A-48C0-9424-D703E593A547}">
      <dgm:prSet/>
      <dgm:spPr/>
      <dgm:t>
        <a:bodyPr/>
        <a:lstStyle/>
        <a:p>
          <a:endParaRPr lang="en-US"/>
        </a:p>
      </dgm:t>
    </dgm:pt>
    <dgm:pt modelId="{68BEDB24-A85B-455B-B8BD-06D3F712403A}">
      <dgm:prSet/>
      <dgm:spPr/>
      <dgm:t>
        <a:bodyPr/>
        <a:lstStyle/>
        <a:p>
          <a:r>
            <a:rPr lang="en-GB" b="1"/>
            <a:t>Why this Matters:</a:t>
          </a:r>
          <a:endParaRPr lang="en-US"/>
        </a:p>
      </dgm:t>
    </dgm:pt>
    <dgm:pt modelId="{CD7C6E35-C293-4447-BD31-A8EF76C1E5DC}" type="parTrans" cxnId="{8B407B9E-3B39-41F3-8B31-760D7C55FFC2}">
      <dgm:prSet/>
      <dgm:spPr/>
      <dgm:t>
        <a:bodyPr/>
        <a:lstStyle/>
        <a:p>
          <a:endParaRPr lang="en-US"/>
        </a:p>
      </dgm:t>
    </dgm:pt>
    <dgm:pt modelId="{69A4E796-F0BD-4F8D-8089-842A441CA641}" type="sibTrans" cxnId="{8B407B9E-3B39-41F3-8B31-760D7C55FFC2}">
      <dgm:prSet/>
      <dgm:spPr/>
      <dgm:t>
        <a:bodyPr/>
        <a:lstStyle/>
        <a:p>
          <a:endParaRPr lang="en-US"/>
        </a:p>
      </dgm:t>
    </dgm:pt>
    <dgm:pt modelId="{59256789-38D3-471F-996C-054216922BD2}">
      <dgm:prSet/>
      <dgm:spPr/>
      <dgm:t>
        <a:bodyPr/>
        <a:lstStyle/>
        <a:p>
          <a:r>
            <a:rPr lang="en-GB"/>
            <a:t>Disabled people often face </a:t>
          </a:r>
          <a:r>
            <a:rPr lang="en-GB" b="1"/>
            <a:t>exclusion and unfair access</a:t>
          </a:r>
          <a:r>
            <a:rPr lang="en-GB"/>
            <a:t> in society and in physical activity and sport</a:t>
          </a:r>
          <a:endParaRPr lang="en-US"/>
        </a:p>
      </dgm:t>
    </dgm:pt>
    <dgm:pt modelId="{A25133EF-9DE2-4AB6-BF6D-4BAD4B7FE989}" type="parTrans" cxnId="{A12D9E94-2A88-460E-8029-B06AB41EE537}">
      <dgm:prSet/>
      <dgm:spPr/>
      <dgm:t>
        <a:bodyPr/>
        <a:lstStyle/>
        <a:p>
          <a:endParaRPr lang="en-US"/>
        </a:p>
      </dgm:t>
    </dgm:pt>
    <dgm:pt modelId="{F7C98724-2730-4849-9A39-8CFC8B71FA5E}" type="sibTrans" cxnId="{A12D9E94-2A88-460E-8029-B06AB41EE537}">
      <dgm:prSet/>
      <dgm:spPr/>
      <dgm:t>
        <a:bodyPr/>
        <a:lstStyle/>
        <a:p>
          <a:endParaRPr lang="en-US"/>
        </a:p>
      </dgm:t>
    </dgm:pt>
    <dgm:pt modelId="{624EE13C-F40D-4CA2-B4F3-9AB87DE8400C}">
      <dgm:prSet/>
      <dgm:spPr/>
      <dgm:t>
        <a:bodyPr/>
        <a:lstStyle/>
        <a:p>
          <a:r>
            <a:rPr lang="en-GB" b="1"/>
            <a:t>What Needs to Change: </a:t>
          </a:r>
          <a:endParaRPr lang="en-US"/>
        </a:p>
      </dgm:t>
    </dgm:pt>
    <dgm:pt modelId="{EDC45F13-3E54-48FB-A6C4-7478A82C753A}" type="parTrans" cxnId="{2154BD7E-3BA0-45D8-B689-E0DC7C9658A4}">
      <dgm:prSet/>
      <dgm:spPr/>
      <dgm:t>
        <a:bodyPr/>
        <a:lstStyle/>
        <a:p>
          <a:endParaRPr lang="en-US"/>
        </a:p>
      </dgm:t>
    </dgm:pt>
    <dgm:pt modelId="{4113EA80-34A8-4A24-8BE2-053F78F538DF}" type="sibTrans" cxnId="{2154BD7E-3BA0-45D8-B689-E0DC7C9658A4}">
      <dgm:prSet/>
      <dgm:spPr/>
      <dgm:t>
        <a:bodyPr/>
        <a:lstStyle/>
        <a:p>
          <a:endParaRPr lang="en-US"/>
        </a:p>
      </dgm:t>
    </dgm:pt>
    <dgm:pt modelId="{8A8F913E-7BB7-4CE9-8E90-33FB4DFF9379}">
      <dgm:prSet/>
      <dgm:spPr/>
      <dgm:t>
        <a:bodyPr/>
        <a:lstStyle/>
        <a:p>
          <a:r>
            <a:rPr lang="en-GB"/>
            <a:t>Make strategies and policies </a:t>
          </a:r>
          <a:r>
            <a:rPr lang="en-GB" b="1"/>
            <a:t>fully inclusive</a:t>
          </a:r>
          <a:r>
            <a:rPr lang="en-GB"/>
            <a:t> of disabled people from the start.</a:t>
          </a:r>
          <a:endParaRPr lang="en-US"/>
        </a:p>
      </dgm:t>
    </dgm:pt>
    <dgm:pt modelId="{A2A89056-E1D2-4A08-A261-B369EFCD652E}" type="parTrans" cxnId="{790E8A84-D077-4D41-8ED0-22AE4584DF6C}">
      <dgm:prSet/>
      <dgm:spPr/>
      <dgm:t>
        <a:bodyPr/>
        <a:lstStyle/>
        <a:p>
          <a:endParaRPr lang="en-US"/>
        </a:p>
      </dgm:t>
    </dgm:pt>
    <dgm:pt modelId="{3C83EAB6-222A-4D0E-A982-A65AA0B0CA6D}" type="sibTrans" cxnId="{790E8A84-D077-4D41-8ED0-22AE4584DF6C}">
      <dgm:prSet/>
      <dgm:spPr/>
      <dgm:t>
        <a:bodyPr/>
        <a:lstStyle/>
        <a:p>
          <a:endParaRPr lang="en-US"/>
        </a:p>
      </dgm:t>
    </dgm:pt>
    <dgm:pt modelId="{82C34BC0-13EC-4306-89A8-2C6AAE314310}">
      <dgm:prSet/>
      <dgm:spPr/>
      <dgm:t>
        <a:bodyPr/>
        <a:lstStyle/>
        <a:p>
          <a:r>
            <a:rPr lang="en-GB"/>
            <a:t>Inclusive planning and development leads to </a:t>
          </a:r>
          <a:r>
            <a:rPr lang="en-GB" b="1"/>
            <a:t>equality of opportunities</a:t>
          </a:r>
          <a:r>
            <a:rPr lang="en-GB"/>
            <a:t>.</a:t>
          </a:r>
        </a:p>
      </dgm:t>
    </dgm:pt>
    <dgm:pt modelId="{65C489EB-9EBF-4F04-9084-1D2F7108DFA5}" type="parTrans" cxnId="{C06AD37E-51D5-4D7A-AFAF-D27E98009CC7}">
      <dgm:prSet/>
      <dgm:spPr/>
      <dgm:t>
        <a:bodyPr/>
        <a:lstStyle/>
        <a:p>
          <a:endParaRPr lang="en-GB"/>
        </a:p>
      </dgm:t>
    </dgm:pt>
    <dgm:pt modelId="{442BF46D-566C-4E54-8748-E76DD887B576}" type="sibTrans" cxnId="{C06AD37E-51D5-4D7A-AFAF-D27E98009CC7}">
      <dgm:prSet/>
      <dgm:spPr/>
      <dgm:t>
        <a:bodyPr/>
        <a:lstStyle/>
        <a:p>
          <a:endParaRPr lang="en-GB"/>
        </a:p>
      </dgm:t>
    </dgm:pt>
    <dgm:pt modelId="{C6B39B21-894E-419E-8B1D-D5344F7CDE10}">
      <dgm:prSet/>
      <dgm:spPr/>
      <dgm:t>
        <a:bodyPr/>
        <a:lstStyle/>
        <a:p>
          <a:r>
            <a:rPr lang="en-GB" b="1" dirty="0"/>
            <a:t>Invest in system-wide change</a:t>
          </a:r>
          <a:r>
            <a:rPr lang="en-GB" dirty="0"/>
            <a:t> to remove barriers, including.</a:t>
          </a:r>
        </a:p>
      </dgm:t>
    </dgm:pt>
    <dgm:pt modelId="{3C3BC288-B4E2-491A-932D-75FE6D75FC62}" type="parTrans" cxnId="{654C0368-2582-4AEE-82CA-B73DCA22AC96}">
      <dgm:prSet/>
      <dgm:spPr/>
      <dgm:t>
        <a:bodyPr/>
        <a:lstStyle/>
        <a:p>
          <a:endParaRPr lang="en-GB"/>
        </a:p>
      </dgm:t>
    </dgm:pt>
    <dgm:pt modelId="{F775265E-665D-472A-A956-6421C6D04EA0}" type="sibTrans" cxnId="{654C0368-2582-4AEE-82CA-B73DCA22AC96}">
      <dgm:prSet/>
      <dgm:spPr/>
      <dgm:t>
        <a:bodyPr/>
        <a:lstStyle/>
        <a:p>
          <a:endParaRPr lang="en-GB"/>
        </a:p>
      </dgm:t>
    </dgm:pt>
    <dgm:pt modelId="{B810EEFA-6668-4473-AFD1-C6D1EA771A8C}">
      <dgm:prSet/>
      <dgm:spPr/>
      <dgm:t>
        <a:bodyPr/>
        <a:lstStyle/>
        <a:p>
          <a:r>
            <a:rPr lang="en-GB" dirty="0"/>
            <a:t>Ensure funding is </a:t>
          </a:r>
          <a:r>
            <a:rPr lang="en-GB" b="1" dirty="0"/>
            <a:t>proportionate</a:t>
          </a:r>
          <a:r>
            <a:rPr lang="en-GB" dirty="0"/>
            <a:t> to the need (i.e. for true equality, more investment is needed for those with a disability)</a:t>
          </a:r>
          <a:endParaRPr lang="en-US" dirty="0"/>
        </a:p>
      </dgm:t>
    </dgm:pt>
    <dgm:pt modelId="{5B6BC7D8-49D2-4BF7-89E0-4138CB1F046F}" type="parTrans" cxnId="{DC0B7011-0574-4AA3-889E-FEAA3FA5C0D2}">
      <dgm:prSet/>
      <dgm:spPr/>
      <dgm:t>
        <a:bodyPr/>
        <a:lstStyle/>
        <a:p>
          <a:endParaRPr lang="en-GB"/>
        </a:p>
      </dgm:t>
    </dgm:pt>
    <dgm:pt modelId="{B709B602-09C4-405F-BC2F-ED62BC863C9D}" type="sibTrans" cxnId="{DC0B7011-0574-4AA3-889E-FEAA3FA5C0D2}">
      <dgm:prSet/>
      <dgm:spPr/>
      <dgm:t>
        <a:bodyPr/>
        <a:lstStyle/>
        <a:p>
          <a:endParaRPr lang="en-GB"/>
        </a:p>
      </dgm:t>
    </dgm:pt>
    <dgm:pt modelId="{E91EF2AB-820D-4FF1-8464-84A50A6817D8}">
      <dgm:prSet/>
      <dgm:spPr/>
      <dgm:t>
        <a:bodyPr/>
        <a:lstStyle/>
        <a:p>
          <a:r>
            <a:rPr lang="en-GB" dirty="0"/>
            <a:t>Difficult or expensive travel </a:t>
          </a:r>
        </a:p>
      </dgm:t>
    </dgm:pt>
    <dgm:pt modelId="{EE485C64-B540-489D-97AA-27EE7EBA3002}" type="parTrans" cxnId="{FA65354F-87D2-46BF-9E39-4A6D161BA1E1}">
      <dgm:prSet/>
      <dgm:spPr/>
      <dgm:t>
        <a:bodyPr/>
        <a:lstStyle/>
        <a:p>
          <a:endParaRPr lang="en-GB"/>
        </a:p>
      </dgm:t>
    </dgm:pt>
    <dgm:pt modelId="{25F4DD28-817F-441E-A440-C42F654302B2}" type="sibTrans" cxnId="{FA65354F-87D2-46BF-9E39-4A6D161BA1E1}">
      <dgm:prSet/>
      <dgm:spPr/>
      <dgm:t>
        <a:bodyPr/>
        <a:lstStyle/>
        <a:p>
          <a:endParaRPr lang="en-GB"/>
        </a:p>
      </dgm:t>
    </dgm:pt>
    <dgm:pt modelId="{0D912662-54B1-4573-A454-48424D4D4468}">
      <dgm:prSet/>
      <dgm:spPr/>
      <dgm:t>
        <a:bodyPr/>
        <a:lstStyle/>
        <a:p>
          <a:r>
            <a:rPr lang="en-GB"/>
            <a:t>Inaccessible facilities</a:t>
          </a:r>
        </a:p>
      </dgm:t>
    </dgm:pt>
    <dgm:pt modelId="{398654BA-12FF-4287-9DD4-554CD36F0CDD}" type="parTrans" cxnId="{818602FF-D49D-4CDB-B514-0E1597409EC5}">
      <dgm:prSet/>
      <dgm:spPr/>
      <dgm:t>
        <a:bodyPr/>
        <a:lstStyle/>
        <a:p>
          <a:endParaRPr lang="en-GB"/>
        </a:p>
      </dgm:t>
    </dgm:pt>
    <dgm:pt modelId="{5811694B-91A9-4B66-BB6D-15FF8AE88E1B}" type="sibTrans" cxnId="{818602FF-D49D-4CDB-B514-0E1597409EC5}">
      <dgm:prSet/>
      <dgm:spPr/>
      <dgm:t>
        <a:bodyPr/>
        <a:lstStyle/>
        <a:p>
          <a:endParaRPr lang="en-GB"/>
        </a:p>
      </dgm:t>
    </dgm:pt>
    <dgm:pt modelId="{73880918-7F2A-4ACE-BAB2-1C3E97650DCB}">
      <dgm:prSet/>
      <dgm:spPr/>
      <dgm:t>
        <a:bodyPr/>
        <a:lstStyle/>
        <a:p>
          <a:r>
            <a:rPr lang="en-GB"/>
            <a:t>Non-inclusive spaces</a:t>
          </a:r>
        </a:p>
      </dgm:t>
    </dgm:pt>
    <dgm:pt modelId="{F3CBB68E-8492-4BF1-834E-A9CE9B476DF7}" type="parTrans" cxnId="{BC3653CB-AC82-43C3-B68F-138E5AC39A5C}">
      <dgm:prSet/>
      <dgm:spPr/>
      <dgm:t>
        <a:bodyPr/>
        <a:lstStyle/>
        <a:p>
          <a:endParaRPr lang="en-GB"/>
        </a:p>
      </dgm:t>
    </dgm:pt>
    <dgm:pt modelId="{D85A454C-AFAA-4575-A078-1E5353D43D94}" type="sibTrans" cxnId="{BC3653CB-AC82-43C3-B68F-138E5AC39A5C}">
      <dgm:prSet/>
      <dgm:spPr/>
      <dgm:t>
        <a:bodyPr/>
        <a:lstStyle/>
        <a:p>
          <a:endParaRPr lang="en-GB"/>
        </a:p>
      </dgm:t>
    </dgm:pt>
    <dgm:pt modelId="{87F5F3FD-E7FF-45C0-8515-47D5976CAC63}" type="pres">
      <dgm:prSet presAssocID="{C11FC0C1-41A2-492E-9A79-5E8ABB30EEB8}" presName="linear" presStyleCnt="0">
        <dgm:presLayoutVars>
          <dgm:dir/>
          <dgm:animLvl val="lvl"/>
          <dgm:resizeHandles val="exact"/>
        </dgm:presLayoutVars>
      </dgm:prSet>
      <dgm:spPr/>
    </dgm:pt>
    <dgm:pt modelId="{85F33293-8DCD-4B5F-B56A-D1ABA2ABDB7B}" type="pres">
      <dgm:prSet presAssocID="{3B1EA04D-A331-4814-80F1-604B168F5D7A}" presName="parentLin" presStyleCnt="0"/>
      <dgm:spPr/>
    </dgm:pt>
    <dgm:pt modelId="{4120DDFE-5301-4348-98EC-2978C9243776}" type="pres">
      <dgm:prSet presAssocID="{3B1EA04D-A331-4814-80F1-604B168F5D7A}" presName="parentLeftMargin" presStyleLbl="node1" presStyleIdx="0" presStyleCnt="3"/>
      <dgm:spPr/>
    </dgm:pt>
    <dgm:pt modelId="{A3B27D3F-4BD0-4AA0-A25D-916F5117C070}" type="pres">
      <dgm:prSet presAssocID="{3B1EA04D-A331-4814-80F1-604B168F5D7A}" presName="parentText" presStyleLbl="node1" presStyleIdx="0" presStyleCnt="3">
        <dgm:presLayoutVars>
          <dgm:chMax val="0"/>
          <dgm:bulletEnabled val="1"/>
        </dgm:presLayoutVars>
      </dgm:prSet>
      <dgm:spPr/>
    </dgm:pt>
    <dgm:pt modelId="{F1DAF9E1-E99D-404C-B073-C5C76387FD2C}" type="pres">
      <dgm:prSet presAssocID="{3B1EA04D-A331-4814-80F1-604B168F5D7A}" presName="negativeSpace" presStyleCnt="0"/>
      <dgm:spPr/>
    </dgm:pt>
    <dgm:pt modelId="{4546C8BE-7B50-46AB-AA3C-532771E758ED}" type="pres">
      <dgm:prSet presAssocID="{3B1EA04D-A331-4814-80F1-604B168F5D7A}" presName="childText" presStyleLbl="conFgAcc1" presStyleIdx="0" presStyleCnt="3">
        <dgm:presLayoutVars>
          <dgm:bulletEnabled val="1"/>
        </dgm:presLayoutVars>
      </dgm:prSet>
      <dgm:spPr/>
    </dgm:pt>
    <dgm:pt modelId="{851EF96D-EEF9-4511-AF7C-21565921E51D}" type="pres">
      <dgm:prSet presAssocID="{F32CB540-306C-4C8F-A7B8-B1BC6C46D311}" presName="spaceBetweenRectangles" presStyleCnt="0"/>
      <dgm:spPr/>
    </dgm:pt>
    <dgm:pt modelId="{E8DEC23F-4A08-41F4-A1AF-2E355DE48303}" type="pres">
      <dgm:prSet presAssocID="{68BEDB24-A85B-455B-B8BD-06D3F712403A}" presName="parentLin" presStyleCnt="0"/>
      <dgm:spPr/>
    </dgm:pt>
    <dgm:pt modelId="{D2C14DCC-EB10-46DE-B07D-5F73922AD296}" type="pres">
      <dgm:prSet presAssocID="{68BEDB24-A85B-455B-B8BD-06D3F712403A}" presName="parentLeftMargin" presStyleLbl="node1" presStyleIdx="0" presStyleCnt="3"/>
      <dgm:spPr/>
    </dgm:pt>
    <dgm:pt modelId="{E75C551C-5C2E-4665-99ED-DEB0427EAA76}" type="pres">
      <dgm:prSet presAssocID="{68BEDB24-A85B-455B-B8BD-06D3F712403A}" presName="parentText" presStyleLbl="node1" presStyleIdx="1" presStyleCnt="3">
        <dgm:presLayoutVars>
          <dgm:chMax val="0"/>
          <dgm:bulletEnabled val="1"/>
        </dgm:presLayoutVars>
      </dgm:prSet>
      <dgm:spPr/>
    </dgm:pt>
    <dgm:pt modelId="{3CD6732F-BCF8-4B94-A87F-66EA9A660D84}" type="pres">
      <dgm:prSet presAssocID="{68BEDB24-A85B-455B-B8BD-06D3F712403A}" presName="negativeSpace" presStyleCnt="0"/>
      <dgm:spPr/>
    </dgm:pt>
    <dgm:pt modelId="{9E97D209-C42D-48CA-B657-92A0F38F0716}" type="pres">
      <dgm:prSet presAssocID="{68BEDB24-A85B-455B-B8BD-06D3F712403A}" presName="childText" presStyleLbl="conFgAcc1" presStyleIdx="1" presStyleCnt="3">
        <dgm:presLayoutVars>
          <dgm:bulletEnabled val="1"/>
        </dgm:presLayoutVars>
      </dgm:prSet>
      <dgm:spPr/>
    </dgm:pt>
    <dgm:pt modelId="{A8A1CC9A-34F4-4B3B-8975-C6D57A4E022E}" type="pres">
      <dgm:prSet presAssocID="{69A4E796-F0BD-4F8D-8089-842A441CA641}" presName="spaceBetweenRectangles" presStyleCnt="0"/>
      <dgm:spPr/>
    </dgm:pt>
    <dgm:pt modelId="{B976DCC8-441B-4B0D-ACF2-38A1C9C28A6A}" type="pres">
      <dgm:prSet presAssocID="{624EE13C-F40D-4CA2-B4F3-9AB87DE8400C}" presName="parentLin" presStyleCnt="0"/>
      <dgm:spPr/>
    </dgm:pt>
    <dgm:pt modelId="{2FF9F905-E970-485B-BC5D-E8BE93A2EF58}" type="pres">
      <dgm:prSet presAssocID="{624EE13C-F40D-4CA2-B4F3-9AB87DE8400C}" presName="parentLeftMargin" presStyleLbl="node1" presStyleIdx="1" presStyleCnt="3"/>
      <dgm:spPr/>
    </dgm:pt>
    <dgm:pt modelId="{20194847-91E0-43BA-9176-E4DD8368D0C1}" type="pres">
      <dgm:prSet presAssocID="{624EE13C-F40D-4CA2-B4F3-9AB87DE8400C}" presName="parentText" presStyleLbl="node1" presStyleIdx="2" presStyleCnt="3">
        <dgm:presLayoutVars>
          <dgm:chMax val="0"/>
          <dgm:bulletEnabled val="1"/>
        </dgm:presLayoutVars>
      </dgm:prSet>
      <dgm:spPr/>
    </dgm:pt>
    <dgm:pt modelId="{0C8FFD63-8DA9-439E-B129-C4443D01FB9D}" type="pres">
      <dgm:prSet presAssocID="{624EE13C-F40D-4CA2-B4F3-9AB87DE8400C}" presName="negativeSpace" presStyleCnt="0"/>
      <dgm:spPr/>
    </dgm:pt>
    <dgm:pt modelId="{C09CED7E-9B33-42EA-B0C9-24268DA36E30}" type="pres">
      <dgm:prSet presAssocID="{624EE13C-F40D-4CA2-B4F3-9AB87DE8400C}" presName="childText" presStyleLbl="conFgAcc1" presStyleIdx="2" presStyleCnt="3">
        <dgm:presLayoutVars>
          <dgm:bulletEnabled val="1"/>
        </dgm:presLayoutVars>
      </dgm:prSet>
      <dgm:spPr/>
    </dgm:pt>
  </dgm:ptLst>
  <dgm:cxnLst>
    <dgm:cxn modelId="{49024B04-328C-42AB-B74C-42D26E59554B}" type="presOf" srcId="{E91EF2AB-820D-4FF1-8464-84A50A6817D8}" destId="{C09CED7E-9B33-42EA-B0C9-24268DA36E30}" srcOrd="0" destOrd="3" presId="urn:microsoft.com/office/officeart/2005/8/layout/list1"/>
    <dgm:cxn modelId="{5AD83208-5EB2-4BBD-85F7-87FF7E85EDBD}" type="presOf" srcId="{68BEDB24-A85B-455B-B8BD-06D3F712403A}" destId="{D2C14DCC-EB10-46DE-B07D-5F73922AD296}" srcOrd="0" destOrd="0" presId="urn:microsoft.com/office/officeart/2005/8/layout/list1"/>
    <dgm:cxn modelId="{DC0B7011-0574-4AA3-889E-FEAA3FA5C0D2}" srcId="{624EE13C-F40D-4CA2-B4F3-9AB87DE8400C}" destId="{B810EEFA-6668-4473-AFD1-C6D1EA771A8C}" srcOrd="1" destOrd="0" parTransId="{5B6BC7D8-49D2-4BF7-89E0-4138CB1F046F}" sibTransId="{B709B602-09C4-405F-BC2F-ED62BC863C9D}"/>
    <dgm:cxn modelId="{D5862B14-1B91-4D44-A94F-769D3D19526B}" type="presOf" srcId="{8A8F913E-7BB7-4CE9-8E90-33FB4DFF9379}" destId="{C09CED7E-9B33-42EA-B0C9-24268DA36E30}" srcOrd="0" destOrd="0" presId="urn:microsoft.com/office/officeart/2005/8/layout/list1"/>
    <dgm:cxn modelId="{AEEF6F1E-B7E3-4586-9930-C42302499279}" type="presOf" srcId="{624EE13C-F40D-4CA2-B4F3-9AB87DE8400C}" destId="{2FF9F905-E970-485B-BC5D-E8BE93A2EF58}" srcOrd="0" destOrd="0" presId="urn:microsoft.com/office/officeart/2005/8/layout/list1"/>
    <dgm:cxn modelId="{D4E93D21-2D62-41FF-A6FE-A90F44600CCE}" type="presOf" srcId="{0D912662-54B1-4573-A454-48424D4D4468}" destId="{C09CED7E-9B33-42EA-B0C9-24268DA36E30}" srcOrd="0" destOrd="4" presId="urn:microsoft.com/office/officeart/2005/8/layout/list1"/>
    <dgm:cxn modelId="{2E237328-13EF-47FB-B190-AA4AEC7BF534}" type="presOf" srcId="{3B1EA04D-A331-4814-80F1-604B168F5D7A}" destId="{A3B27D3F-4BD0-4AA0-A25D-916F5117C070}" srcOrd="1" destOrd="0" presId="urn:microsoft.com/office/officeart/2005/8/layout/list1"/>
    <dgm:cxn modelId="{9CEDE362-A426-494A-9492-BD2E6D61A023}" type="presOf" srcId="{624EE13C-F40D-4CA2-B4F3-9AB87DE8400C}" destId="{20194847-91E0-43BA-9176-E4DD8368D0C1}" srcOrd="1" destOrd="0" presId="urn:microsoft.com/office/officeart/2005/8/layout/list1"/>
    <dgm:cxn modelId="{2B506463-A8C8-4109-9768-9A9633A6DBA4}" type="presOf" srcId="{68BEDB24-A85B-455B-B8BD-06D3F712403A}" destId="{E75C551C-5C2E-4665-99ED-DEB0427EAA76}" srcOrd="1" destOrd="0" presId="urn:microsoft.com/office/officeart/2005/8/layout/list1"/>
    <dgm:cxn modelId="{654C0368-2582-4AEE-82CA-B73DCA22AC96}" srcId="{624EE13C-F40D-4CA2-B4F3-9AB87DE8400C}" destId="{C6B39B21-894E-419E-8B1D-D5344F7CDE10}" srcOrd="2" destOrd="0" parTransId="{3C3BC288-B4E2-491A-932D-75FE6D75FC62}" sibTransId="{F775265E-665D-472A-A956-6421C6D04EA0}"/>
    <dgm:cxn modelId="{1CEA8B6C-E481-4B92-BDCE-6F7332946EAB}" type="presOf" srcId="{59256789-38D3-471F-996C-054216922BD2}" destId="{9E97D209-C42D-48CA-B657-92A0F38F0716}" srcOrd="0" destOrd="0" presId="urn:microsoft.com/office/officeart/2005/8/layout/list1"/>
    <dgm:cxn modelId="{FA65354F-87D2-46BF-9E39-4A6D161BA1E1}" srcId="{C6B39B21-894E-419E-8B1D-D5344F7CDE10}" destId="{E91EF2AB-820D-4FF1-8464-84A50A6817D8}" srcOrd="0" destOrd="0" parTransId="{EE485C64-B540-489D-97AA-27EE7EBA3002}" sibTransId="{25F4DD28-817F-441E-A440-C42F654302B2}"/>
    <dgm:cxn modelId="{EAFE5272-5674-4A33-81B0-4F3027E4851B}" srcId="{C11FC0C1-41A2-492E-9A79-5E8ABB30EEB8}" destId="{3B1EA04D-A331-4814-80F1-604B168F5D7A}" srcOrd="0" destOrd="0" parTransId="{E81FB34B-74EE-4A74-8FE7-32728B0D52CC}" sibTransId="{F32CB540-306C-4C8F-A7B8-B1BC6C46D311}"/>
    <dgm:cxn modelId="{32E45D55-DC01-4B7A-8700-DDE868429431}" type="presOf" srcId="{73880918-7F2A-4ACE-BAB2-1C3E97650DCB}" destId="{C09CED7E-9B33-42EA-B0C9-24268DA36E30}" srcOrd="0" destOrd="5" presId="urn:microsoft.com/office/officeart/2005/8/layout/list1"/>
    <dgm:cxn modelId="{2154BD7E-3BA0-45D8-B689-E0DC7C9658A4}" srcId="{C11FC0C1-41A2-492E-9A79-5E8ABB30EEB8}" destId="{624EE13C-F40D-4CA2-B4F3-9AB87DE8400C}" srcOrd="2" destOrd="0" parTransId="{EDC45F13-3E54-48FB-A6C4-7478A82C753A}" sibTransId="{4113EA80-34A8-4A24-8BE2-053F78F538DF}"/>
    <dgm:cxn modelId="{C06AD37E-51D5-4D7A-AFAF-D27E98009CC7}" srcId="{68BEDB24-A85B-455B-B8BD-06D3F712403A}" destId="{82C34BC0-13EC-4306-89A8-2C6AAE314310}" srcOrd="1" destOrd="0" parTransId="{65C489EB-9EBF-4F04-9084-1D2F7108DFA5}" sibTransId="{442BF46D-566C-4E54-8748-E76DD887B576}"/>
    <dgm:cxn modelId="{790E8A84-D077-4D41-8ED0-22AE4584DF6C}" srcId="{624EE13C-F40D-4CA2-B4F3-9AB87DE8400C}" destId="{8A8F913E-7BB7-4CE9-8E90-33FB4DFF9379}" srcOrd="0" destOrd="0" parTransId="{A2A89056-E1D2-4A08-A261-B369EFCD652E}" sibTransId="{3C83EAB6-222A-4D0E-A982-A65AA0B0CA6D}"/>
    <dgm:cxn modelId="{A12D9E94-2A88-460E-8029-B06AB41EE537}" srcId="{68BEDB24-A85B-455B-B8BD-06D3F712403A}" destId="{59256789-38D3-471F-996C-054216922BD2}" srcOrd="0" destOrd="0" parTransId="{A25133EF-9DE2-4AB6-BF6D-4BAD4B7FE989}" sibTransId="{F7C98724-2730-4849-9A39-8CFC8B71FA5E}"/>
    <dgm:cxn modelId="{8B407B9E-3B39-41F3-8B31-760D7C55FFC2}" srcId="{C11FC0C1-41A2-492E-9A79-5E8ABB30EEB8}" destId="{68BEDB24-A85B-455B-B8BD-06D3F712403A}" srcOrd="1" destOrd="0" parTransId="{CD7C6E35-C293-4447-BD31-A8EF76C1E5DC}" sibTransId="{69A4E796-F0BD-4F8D-8089-842A441CA641}"/>
    <dgm:cxn modelId="{70334CC2-6FA4-431A-87C0-A7514D8F25C3}" type="presOf" srcId="{3B1EA04D-A331-4814-80F1-604B168F5D7A}" destId="{4120DDFE-5301-4348-98EC-2978C9243776}" srcOrd="0" destOrd="0" presId="urn:microsoft.com/office/officeart/2005/8/layout/list1"/>
    <dgm:cxn modelId="{BC3653CB-AC82-43C3-B68F-138E5AC39A5C}" srcId="{C6B39B21-894E-419E-8B1D-D5344F7CDE10}" destId="{73880918-7F2A-4ACE-BAB2-1C3E97650DCB}" srcOrd="2" destOrd="0" parTransId="{F3CBB68E-8492-4BF1-834E-A9CE9B476DF7}" sibTransId="{D85A454C-AFAA-4575-A078-1E5353D43D94}"/>
    <dgm:cxn modelId="{BC3A2FCD-6C1A-48C0-9424-D703E593A547}" srcId="{3B1EA04D-A331-4814-80F1-604B168F5D7A}" destId="{AB420C22-698F-4640-9EB9-4AC49C295550}" srcOrd="0" destOrd="0" parTransId="{87753C50-331D-4A2D-9F6B-855D7AEA9D4D}" sibTransId="{82342E19-BAA8-4216-974F-7F18F86D452D}"/>
    <dgm:cxn modelId="{10C965DF-5525-4794-B6A3-4D95A80ED5ED}" type="presOf" srcId="{82C34BC0-13EC-4306-89A8-2C6AAE314310}" destId="{9E97D209-C42D-48CA-B657-92A0F38F0716}" srcOrd="0" destOrd="1" presId="urn:microsoft.com/office/officeart/2005/8/layout/list1"/>
    <dgm:cxn modelId="{EF1B3BEB-5317-4F7D-8F70-A32E99268739}" type="presOf" srcId="{B810EEFA-6668-4473-AFD1-C6D1EA771A8C}" destId="{C09CED7E-9B33-42EA-B0C9-24268DA36E30}" srcOrd="0" destOrd="1" presId="urn:microsoft.com/office/officeart/2005/8/layout/list1"/>
    <dgm:cxn modelId="{361832EE-AFA0-4ACE-83C6-925C7BD81063}" type="presOf" srcId="{C6B39B21-894E-419E-8B1D-D5344F7CDE10}" destId="{C09CED7E-9B33-42EA-B0C9-24268DA36E30}" srcOrd="0" destOrd="2" presId="urn:microsoft.com/office/officeart/2005/8/layout/list1"/>
    <dgm:cxn modelId="{87747FFB-C1CC-497D-8BFD-99BEA28427F9}" type="presOf" srcId="{AB420C22-698F-4640-9EB9-4AC49C295550}" destId="{4546C8BE-7B50-46AB-AA3C-532771E758ED}" srcOrd="0" destOrd="0" presId="urn:microsoft.com/office/officeart/2005/8/layout/list1"/>
    <dgm:cxn modelId="{D039FBFB-3FA3-409E-81BA-45CEC00C7C46}" type="presOf" srcId="{C11FC0C1-41A2-492E-9A79-5E8ABB30EEB8}" destId="{87F5F3FD-E7FF-45C0-8515-47D5976CAC63}" srcOrd="0" destOrd="0" presId="urn:microsoft.com/office/officeart/2005/8/layout/list1"/>
    <dgm:cxn modelId="{818602FF-D49D-4CDB-B514-0E1597409EC5}" srcId="{C6B39B21-894E-419E-8B1D-D5344F7CDE10}" destId="{0D912662-54B1-4573-A454-48424D4D4468}" srcOrd="1" destOrd="0" parTransId="{398654BA-12FF-4287-9DD4-554CD36F0CDD}" sibTransId="{5811694B-91A9-4B66-BB6D-15FF8AE88E1B}"/>
    <dgm:cxn modelId="{E69BE6E1-9A7E-4577-A73C-E3319DC3C8AE}" type="presParOf" srcId="{87F5F3FD-E7FF-45C0-8515-47D5976CAC63}" destId="{85F33293-8DCD-4B5F-B56A-D1ABA2ABDB7B}" srcOrd="0" destOrd="0" presId="urn:microsoft.com/office/officeart/2005/8/layout/list1"/>
    <dgm:cxn modelId="{C2C778D9-B2EB-4D3F-99CF-DCF2AA21FD33}" type="presParOf" srcId="{85F33293-8DCD-4B5F-B56A-D1ABA2ABDB7B}" destId="{4120DDFE-5301-4348-98EC-2978C9243776}" srcOrd="0" destOrd="0" presId="urn:microsoft.com/office/officeart/2005/8/layout/list1"/>
    <dgm:cxn modelId="{D63C5D22-DB57-4296-B549-837D44B89DE6}" type="presParOf" srcId="{85F33293-8DCD-4B5F-B56A-D1ABA2ABDB7B}" destId="{A3B27D3F-4BD0-4AA0-A25D-916F5117C070}" srcOrd="1" destOrd="0" presId="urn:microsoft.com/office/officeart/2005/8/layout/list1"/>
    <dgm:cxn modelId="{D9A92F58-DD83-4304-B028-2E45F9FB61E1}" type="presParOf" srcId="{87F5F3FD-E7FF-45C0-8515-47D5976CAC63}" destId="{F1DAF9E1-E99D-404C-B073-C5C76387FD2C}" srcOrd="1" destOrd="0" presId="urn:microsoft.com/office/officeart/2005/8/layout/list1"/>
    <dgm:cxn modelId="{F02A4426-ED98-4DA9-9D24-2ADFCF143D9F}" type="presParOf" srcId="{87F5F3FD-E7FF-45C0-8515-47D5976CAC63}" destId="{4546C8BE-7B50-46AB-AA3C-532771E758ED}" srcOrd="2" destOrd="0" presId="urn:microsoft.com/office/officeart/2005/8/layout/list1"/>
    <dgm:cxn modelId="{08B324FF-2CEF-4B2F-8161-082EADA968A0}" type="presParOf" srcId="{87F5F3FD-E7FF-45C0-8515-47D5976CAC63}" destId="{851EF96D-EEF9-4511-AF7C-21565921E51D}" srcOrd="3" destOrd="0" presId="urn:microsoft.com/office/officeart/2005/8/layout/list1"/>
    <dgm:cxn modelId="{8C6661EE-826D-4907-939C-8D8A60D93FD6}" type="presParOf" srcId="{87F5F3FD-E7FF-45C0-8515-47D5976CAC63}" destId="{E8DEC23F-4A08-41F4-A1AF-2E355DE48303}" srcOrd="4" destOrd="0" presId="urn:microsoft.com/office/officeart/2005/8/layout/list1"/>
    <dgm:cxn modelId="{8D0C9165-BBB5-45FE-980D-95E26CB994BA}" type="presParOf" srcId="{E8DEC23F-4A08-41F4-A1AF-2E355DE48303}" destId="{D2C14DCC-EB10-46DE-B07D-5F73922AD296}" srcOrd="0" destOrd="0" presId="urn:microsoft.com/office/officeart/2005/8/layout/list1"/>
    <dgm:cxn modelId="{5D16C16A-5D38-4C00-BF1F-1E1E96159B33}" type="presParOf" srcId="{E8DEC23F-4A08-41F4-A1AF-2E355DE48303}" destId="{E75C551C-5C2E-4665-99ED-DEB0427EAA76}" srcOrd="1" destOrd="0" presId="urn:microsoft.com/office/officeart/2005/8/layout/list1"/>
    <dgm:cxn modelId="{BF3F7C88-E34A-4D1B-815D-6DDE50A400C4}" type="presParOf" srcId="{87F5F3FD-E7FF-45C0-8515-47D5976CAC63}" destId="{3CD6732F-BCF8-4B94-A87F-66EA9A660D84}" srcOrd="5" destOrd="0" presId="urn:microsoft.com/office/officeart/2005/8/layout/list1"/>
    <dgm:cxn modelId="{DC92ED4E-6ECE-43EE-AA3B-57791B8E07CE}" type="presParOf" srcId="{87F5F3FD-E7FF-45C0-8515-47D5976CAC63}" destId="{9E97D209-C42D-48CA-B657-92A0F38F0716}" srcOrd="6" destOrd="0" presId="urn:microsoft.com/office/officeart/2005/8/layout/list1"/>
    <dgm:cxn modelId="{2655C1C0-79CD-4E0F-930B-CA41186EFEDD}" type="presParOf" srcId="{87F5F3FD-E7FF-45C0-8515-47D5976CAC63}" destId="{A8A1CC9A-34F4-4B3B-8975-C6D57A4E022E}" srcOrd="7" destOrd="0" presId="urn:microsoft.com/office/officeart/2005/8/layout/list1"/>
    <dgm:cxn modelId="{E6F86748-A624-4C15-81DA-1E8E22101B7B}" type="presParOf" srcId="{87F5F3FD-E7FF-45C0-8515-47D5976CAC63}" destId="{B976DCC8-441B-4B0D-ACF2-38A1C9C28A6A}" srcOrd="8" destOrd="0" presId="urn:microsoft.com/office/officeart/2005/8/layout/list1"/>
    <dgm:cxn modelId="{64C478F0-F9AC-4C84-9B95-D157CBCA8F3D}" type="presParOf" srcId="{B976DCC8-441B-4B0D-ACF2-38A1C9C28A6A}" destId="{2FF9F905-E970-485B-BC5D-E8BE93A2EF58}" srcOrd="0" destOrd="0" presId="urn:microsoft.com/office/officeart/2005/8/layout/list1"/>
    <dgm:cxn modelId="{D998321D-84FB-429D-A915-6717E29220F5}" type="presParOf" srcId="{B976DCC8-441B-4B0D-ACF2-38A1C9C28A6A}" destId="{20194847-91E0-43BA-9176-E4DD8368D0C1}" srcOrd="1" destOrd="0" presId="urn:microsoft.com/office/officeart/2005/8/layout/list1"/>
    <dgm:cxn modelId="{8CA4C100-9329-4E38-9EF6-1986C6D65BE0}" type="presParOf" srcId="{87F5F3FD-E7FF-45C0-8515-47D5976CAC63}" destId="{0C8FFD63-8DA9-439E-B129-C4443D01FB9D}" srcOrd="9" destOrd="0" presId="urn:microsoft.com/office/officeart/2005/8/layout/list1"/>
    <dgm:cxn modelId="{BD360CF2-BADC-48BB-8F7E-05066F4293E4}" type="presParOf" srcId="{87F5F3FD-E7FF-45C0-8515-47D5976CAC63}" destId="{C09CED7E-9B33-42EA-B0C9-24268DA36E3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1FC0C1-41A2-492E-9A79-5E8ABB30EEB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B1EA04D-A331-4814-80F1-604B168F5D7A}">
      <dgm:prSet/>
      <dgm:spPr/>
      <dgm:t>
        <a:bodyPr/>
        <a:lstStyle/>
        <a:p>
          <a:r>
            <a:rPr lang="en-GB" b="1"/>
            <a:t>Key Message:</a:t>
          </a:r>
          <a:endParaRPr lang="en-US"/>
        </a:p>
      </dgm:t>
    </dgm:pt>
    <dgm:pt modelId="{E81FB34B-74EE-4A74-8FE7-32728B0D52CC}" type="parTrans" cxnId="{EAFE5272-5674-4A33-81B0-4F3027E4851B}">
      <dgm:prSet/>
      <dgm:spPr/>
      <dgm:t>
        <a:bodyPr/>
        <a:lstStyle/>
        <a:p>
          <a:endParaRPr lang="en-US"/>
        </a:p>
      </dgm:t>
    </dgm:pt>
    <dgm:pt modelId="{F32CB540-306C-4C8F-A7B8-B1BC6C46D311}" type="sibTrans" cxnId="{EAFE5272-5674-4A33-81B0-4F3027E4851B}">
      <dgm:prSet/>
      <dgm:spPr/>
      <dgm:t>
        <a:bodyPr/>
        <a:lstStyle/>
        <a:p>
          <a:endParaRPr lang="en-US"/>
        </a:p>
      </dgm:t>
    </dgm:pt>
    <dgm:pt modelId="{68BEDB24-A85B-455B-B8BD-06D3F712403A}">
      <dgm:prSet/>
      <dgm:spPr/>
      <dgm:t>
        <a:bodyPr/>
        <a:lstStyle/>
        <a:p>
          <a:r>
            <a:rPr lang="en-GB" b="1"/>
            <a:t>Why this Matters:</a:t>
          </a:r>
          <a:endParaRPr lang="en-US"/>
        </a:p>
      </dgm:t>
    </dgm:pt>
    <dgm:pt modelId="{CD7C6E35-C293-4447-BD31-A8EF76C1E5DC}" type="parTrans" cxnId="{8B407B9E-3B39-41F3-8B31-760D7C55FFC2}">
      <dgm:prSet/>
      <dgm:spPr/>
      <dgm:t>
        <a:bodyPr/>
        <a:lstStyle/>
        <a:p>
          <a:endParaRPr lang="en-US"/>
        </a:p>
      </dgm:t>
    </dgm:pt>
    <dgm:pt modelId="{69A4E796-F0BD-4F8D-8089-842A441CA641}" type="sibTrans" cxnId="{8B407B9E-3B39-41F3-8B31-760D7C55FFC2}">
      <dgm:prSet/>
      <dgm:spPr/>
      <dgm:t>
        <a:bodyPr/>
        <a:lstStyle/>
        <a:p>
          <a:endParaRPr lang="en-US"/>
        </a:p>
      </dgm:t>
    </dgm:pt>
    <dgm:pt modelId="{59256789-38D3-471F-996C-054216922BD2}">
      <dgm:prSet/>
      <dgm:spPr/>
      <dgm:t>
        <a:bodyPr/>
        <a:lstStyle/>
        <a:p>
          <a:r>
            <a:rPr lang="en-GB"/>
            <a:t>Disabled people face </a:t>
          </a:r>
          <a:r>
            <a:rPr lang="en-GB" b="1"/>
            <a:t>inconsistent experiences</a:t>
          </a:r>
          <a:r>
            <a:rPr lang="en-GB"/>
            <a:t> across education, sport, and healthcare.</a:t>
          </a:r>
          <a:endParaRPr lang="en-US"/>
        </a:p>
      </dgm:t>
    </dgm:pt>
    <dgm:pt modelId="{A25133EF-9DE2-4AB6-BF6D-4BAD4B7FE989}" type="parTrans" cxnId="{A12D9E94-2A88-460E-8029-B06AB41EE537}">
      <dgm:prSet/>
      <dgm:spPr/>
      <dgm:t>
        <a:bodyPr/>
        <a:lstStyle/>
        <a:p>
          <a:endParaRPr lang="en-US"/>
        </a:p>
      </dgm:t>
    </dgm:pt>
    <dgm:pt modelId="{F7C98724-2730-4849-9A39-8CFC8B71FA5E}" type="sibTrans" cxnId="{A12D9E94-2A88-460E-8029-B06AB41EE537}">
      <dgm:prSet/>
      <dgm:spPr/>
      <dgm:t>
        <a:bodyPr/>
        <a:lstStyle/>
        <a:p>
          <a:endParaRPr lang="en-US"/>
        </a:p>
      </dgm:t>
    </dgm:pt>
    <dgm:pt modelId="{624EE13C-F40D-4CA2-B4F3-9AB87DE8400C}">
      <dgm:prSet/>
      <dgm:spPr/>
      <dgm:t>
        <a:bodyPr/>
        <a:lstStyle/>
        <a:p>
          <a:r>
            <a:rPr lang="en-GB" b="1"/>
            <a:t>What Needs to Change: </a:t>
          </a:r>
          <a:endParaRPr lang="en-US"/>
        </a:p>
      </dgm:t>
    </dgm:pt>
    <dgm:pt modelId="{EDC45F13-3E54-48FB-A6C4-7478A82C753A}" type="parTrans" cxnId="{2154BD7E-3BA0-45D8-B689-E0DC7C9658A4}">
      <dgm:prSet/>
      <dgm:spPr/>
      <dgm:t>
        <a:bodyPr/>
        <a:lstStyle/>
        <a:p>
          <a:endParaRPr lang="en-US"/>
        </a:p>
      </dgm:t>
    </dgm:pt>
    <dgm:pt modelId="{4113EA80-34A8-4A24-8BE2-053F78F538DF}" type="sibTrans" cxnId="{2154BD7E-3BA0-45D8-B689-E0DC7C9658A4}">
      <dgm:prSet/>
      <dgm:spPr/>
      <dgm:t>
        <a:bodyPr/>
        <a:lstStyle/>
        <a:p>
          <a:endParaRPr lang="en-US"/>
        </a:p>
      </dgm:t>
    </dgm:pt>
    <dgm:pt modelId="{8A8F913E-7BB7-4CE9-8E90-33FB4DFF9379}">
      <dgm:prSet/>
      <dgm:spPr/>
      <dgm:t>
        <a:bodyPr/>
        <a:lstStyle/>
        <a:p>
          <a:r>
            <a:rPr lang="en-GB"/>
            <a:t>Ensure </a:t>
          </a:r>
          <a:r>
            <a:rPr lang="en-GB" b="1"/>
            <a:t>everyone delivering sport or physical activity</a:t>
          </a:r>
          <a:r>
            <a:rPr lang="en-GB"/>
            <a:t> has </a:t>
          </a:r>
          <a:r>
            <a:rPr lang="en-GB" b="1"/>
            <a:t>quality disability inclusion training</a:t>
          </a:r>
          <a:r>
            <a:rPr lang="en-GB"/>
            <a:t>.</a:t>
          </a:r>
          <a:endParaRPr lang="en-US"/>
        </a:p>
      </dgm:t>
    </dgm:pt>
    <dgm:pt modelId="{A2A89056-E1D2-4A08-A261-B369EFCD652E}" type="parTrans" cxnId="{790E8A84-D077-4D41-8ED0-22AE4584DF6C}">
      <dgm:prSet/>
      <dgm:spPr/>
      <dgm:t>
        <a:bodyPr/>
        <a:lstStyle/>
        <a:p>
          <a:endParaRPr lang="en-US"/>
        </a:p>
      </dgm:t>
    </dgm:pt>
    <dgm:pt modelId="{3C83EAB6-222A-4D0E-A982-A65AA0B0CA6D}" type="sibTrans" cxnId="{790E8A84-D077-4D41-8ED0-22AE4584DF6C}">
      <dgm:prSet/>
      <dgm:spPr/>
      <dgm:t>
        <a:bodyPr/>
        <a:lstStyle/>
        <a:p>
          <a:endParaRPr lang="en-US"/>
        </a:p>
      </dgm:t>
    </dgm:pt>
    <dgm:pt modelId="{4D04F23E-0C3A-4EF1-9A6B-E7AD7E4591CC}">
      <dgm:prSet/>
      <dgm:spPr/>
      <dgm:t>
        <a:bodyPr/>
        <a:lstStyle/>
        <a:p>
          <a:pPr>
            <a:buNone/>
          </a:pPr>
          <a:r>
            <a:rPr lang="en-GB"/>
            <a:t>Everyone involved in sport, physical activity, and health must work together to make inclusion part of the whole system — from training to care pathways.</a:t>
          </a:r>
        </a:p>
      </dgm:t>
    </dgm:pt>
    <dgm:pt modelId="{11F9FFBE-BCFC-4F5E-9EC0-74B9894E9635}" type="parTrans" cxnId="{D82FC20D-2949-491F-9E3B-5523529D34F9}">
      <dgm:prSet/>
      <dgm:spPr/>
      <dgm:t>
        <a:bodyPr/>
        <a:lstStyle/>
        <a:p>
          <a:endParaRPr lang="en-GB"/>
        </a:p>
      </dgm:t>
    </dgm:pt>
    <dgm:pt modelId="{CB87EDBB-BE2B-41B0-BB3C-4083CE018BF7}" type="sibTrans" cxnId="{D82FC20D-2949-491F-9E3B-5523529D34F9}">
      <dgm:prSet/>
      <dgm:spPr/>
      <dgm:t>
        <a:bodyPr/>
        <a:lstStyle/>
        <a:p>
          <a:endParaRPr lang="en-GB"/>
        </a:p>
      </dgm:t>
    </dgm:pt>
    <dgm:pt modelId="{22C349AE-FCCC-4E69-A35F-C95C3365DB5C}">
      <dgm:prSet/>
      <dgm:spPr/>
      <dgm:t>
        <a:bodyPr/>
        <a:lstStyle/>
        <a:p>
          <a:r>
            <a:rPr lang="en-GB"/>
            <a:t>A joined-up approach helps create </a:t>
          </a:r>
          <a:r>
            <a:rPr lang="en-GB" b="1"/>
            <a:t>long-term, meaningful inclusion</a:t>
          </a:r>
          <a:r>
            <a:rPr lang="en-GB"/>
            <a:t>.</a:t>
          </a:r>
        </a:p>
      </dgm:t>
    </dgm:pt>
    <dgm:pt modelId="{FAB12A34-0480-4D97-93E7-C2F24EE8E8BC}" type="parTrans" cxnId="{0EEE031F-AECD-4058-86F6-7AA847912149}">
      <dgm:prSet/>
      <dgm:spPr/>
      <dgm:t>
        <a:bodyPr/>
        <a:lstStyle/>
        <a:p>
          <a:endParaRPr lang="en-GB"/>
        </a:p>
      </dgm:t>
    </dgm:pt>
    <dgm:pt modelId="{563F9601-60D5-4617-B1DA-1500FBA3CEA0}" type="sibTrans" cxnId="{0EEE031F-AECD-4058-86F6-7AA847912149}">
      <dgm:prSet/>
      <dgm:spPr/>
      <dgm:t>
        <a:bodyPr/>
        <a:lstStyle/>
        <a:p>
          <a:endParaRPr lang="en-GB"/>
        </a:p>
      </dgm:t>
    </dgm:pt>
    <dgm:pt modelId="{923BB65D-6671-45A2-A0E1-29B0E7CC690D}">
      <dgm:prSet/>
      <dgm:spPr/>
      <dgm:t>
        <a:bodyPr/>
        <a:lstStyle/>
        <a:p>
          <a:pPr>
            <a:buFont typeface="Arial" panose="020B0604020202020204" pitchFamily="34" charset="0"/>
            <a:buChar char="•"/>
          </a:pPr>
          <a:r>
            <a:rPr lang="en-GB"/>
            <a:t>Build a health and care system that:</a:t>
          </a:r>
        </a:p>
      </dgm:t>
    </dgm:pt>
    <dgm:pt modelId="{50B85EC8-10B3-4415-A73A-7AE192FF99AE}" type="parTrans" cxnId="{E478FD4B-8044-45FB-B143-9B8DF9ACFD7C}">
      <dgm:prSet/>
      <dgm:spPr/>
      <dgm:t>
        <a:bodyPr/>
        <a:lstStyle/>
        <a:p>
          <a:endParaRPr lang="en-GB"/>
        </a:p>
      </dgm:t>
    </dgm:pt>
    <dgm:pt modelId="{54C4303D-795A-40FD-A0DD-E604E38C60E8}" type="sibTrans" cxnId="{E478FD4B-8044-45FB-B143-9B8DF9ACFD7C}">
      <dgm:prSet/>
      <dgm:spPr/>
      <dgm:t>
        <a:bodyPr/>
        <a:lstStyle/>
        <a:p>
          <a:endParaRPr lang="en-GB"/>
        </a:p>
      </dgm:t>
    </dgm:pt>
    <dgm:pt modelId="{A6CCEFFC-0490-4DF1-BB84-5489F2B8409E}">
      <dgm:prSet/>
      <dgm:spPr/>
      <dgm:t>
        <a:bodyPr/>
        <a:lstStyle/>
        <a:p>
          <a:pPr>
            <a:buFont typeface="Arial" panose="020B0604020202020204" pitchFamily="34" charset="0"/>
            <a:buChar char="•"/>
          </a:pPr>
          <a:r>
            <a:rPr lang="en-GB" b="1"/>
            <a:t>Prescribes appropriate activity</a:t>
          </a:r>
          <a:r>
            <a:rPr lang="en-GB"/>
            <a:t> at every stage of care</a:t>
          </a:r>
        </a:p>
      </dgm:t>
    </dgm:pt>
    <dgm:pt modelId="{CE0A7A78-8F6D-4706-B410-C742F5197CC1}" type="parTrans" cxnId="{83B37031-98A1-455C-BC21-6E3FE007C48E}">
      <dgm:prSet/>
      <dgm:spPr/>
      <dgm:t>
        <a:bodyPr/>
        <a:lstStyle/>
        <a:p>
          <a:endParaRPr lang="en-GB"/>
        </a:p>
      </dgm:t>
    </dgm:pt>
    <dgm:pt modelId="{B07FF93A-5D42-4D4E-BDA9-5A9E8D8EC69C}" type="sibTrans" cxnId="{83B37031-98A1-455C-BC21-6E3FE007C48E}">
      <dgm:prSet/>
      <dgm:spPr/>
      <dgm:t>
        <a:bodyPr/>
        <a:lstStyle/>
        <a:p>
          <a:endParaRPr lang="en-GB"/>
        </a:p>
      </dgm:t>
    </dgm:pt>
    <dgm:pt modelId="{F69F0D25-383F-4AAA-A633-E94CA80A48FE}">
      <dgm:prSet/>
      <dgm:spPr/>
      <dgm:t>
        <a:bodyPr/>
        <a:lstStyle/>
        <a:p>
          <a:pPr>
            <a:buFont typeface="Arial" panose="020B0604020202020204" pitchFamily="34" charset="0"/>
            <a:buChar char="•"/>
          </a:pPr>
          <a:r>
            <a:rPr lang="en-GB"/>
            <a:t>Sees physical activity as a </a:t>
          </a:r>
          <a:r>
            <a:rPr lang="en-GB" b="1"/>
            <a:t>core part of wellbeing</a:t>
          </a:r>
          <a:endParaRPr lang="en-GB"/>
        </a:p>
      </dgm:t>
    </dgm:pt>
    <dgm:pt modelId="{0DB7AE91-52FF-4797-B21B-E025F6E6DE07}" type="parTrans" cxnId="{F1BFF5BC-7DF0-48DD-B9F7-4675373B10B2}">
      <dgm:prSet/>
      <dgm:spPr/>
      <dgm:t>
        <a:bodyPr/>
        <a:lstStyle/>
        <a:p>
          <a:endParaRPr lang="en-GB"/>
        </a:p>
      </dgm:t>
    </dgm:pt>
    <dgm:pt modelId="{D4761D48-F273-4ECA-B054-7E2A7B129D55}" type="sibTrans" cxnId="{F1BFF5BC-7DF0-48DD-B9F7-4675373B10B2}">
      <dgm:prSet/>
      <dgm:spPr/>
      <dgm:t>
        <a:bodyPr/>
        <a:lstStyle/>
        <a:p>
          <a:endParaRPr lang="en-GB"/>
        </a:p>
      </dgm:t>
    </dgm:pt>
    <dgm:pt modelId="{87F5F3FD-E7FF-45C0-8515-47D5976CAC63}" type="pres">
      <dgm:prSet presAssocID="{C11FC0C1-41A2-492E-9A79-5E8ABB30EEB8}" presName="linear" presStyleCnt="0">
        <dgm:presLayoutVars>
          <dgm:dir/>
          <dgm:animLvl val="lvl"/>
          <dgm:resizeHandles val="exact"/>
        </dgm:presLayoutVars>
      </dgm:prSet>
      <dgm:spPr/>
    </dgm:pt>
    <dgm:pt modelId="{85F33293-8DCD-4B5F-B56A-D1ABA2ABDB7B}" type="pres">
      <dgm:prSet presAssocID="{3B1EA04D-A331-4814-80F1-604B168F5D7A}" presName="parentLin" presStyleCnt="0"/>
      <dgm:spPr/>
    </dgm:pt>
    <dgm:pt modelId="{4120DDFE-5301-4348-98EC-2978C9243776}" type="pres">
      <dgm:prSet presAssocID="{3B1EA04D-A331-4814-80F1-604B168F5D7A}" presName="parentLeftMargin" presStyleLbl="node1" presStyleIdx="0" presStyleCnt="3"/>
      <dgm:spPr/>
    </dgm:pt>
    <dgm:pt modelId="{A3B27D3F-4BD0-4AA0-A25D-916F5117C070}" type="pres">
      <dgm:prSet presAssocID="{3B1EA04D-A331-4814-80F1-604B168F5D7A}" presName="parentText" presStyleLbl="node1" presStyleIdx="0" presStyleCnt="3">
        <dgm:presLayoutVars>
          <dgm:chMax val="0"/>
          <dgm:bulletEnabled val="1"/>
        </dgm:presLayoutVars>
      </dgm:prSet>
      <dgm:spPr/>
    </dgm:pt>
    <dgm:pt modelId="{F1DAF9E1-E99D-404C-B073-C5C76387FD2C}" type="pres">
      <dgm:prSet presAssocID="{3B1EA04D-A331-4814-80F1-604B168F5D7A}" presName="negativeSpace" presStyleCnt="0"/>
      <dgm:spPr/>
    </dgm:pt>
    <dgm:pt modelId="{4546C8BE-7B50-46AB-AA3C-532771E758ED}" type="pres">
      <dgm:prSet presAssocID="{3B1EA04D-A331-4814-80F1-604B168F5D7A}" presName="childText" presStyleLbl="conFgAcc1" presStyleIdx="0" presStyleCnt="3">
        <dgm:presLayoutVars>
          <dgm:bulletEnabled val="1"/>
        </dgm:presLayoutVars>
      </dgm:prSet>
      <dgm:spPr/>
    </dgm:pt>
    <dgm:pt modelId="{851EF96D-EEF9-4511-AF7C-21565921E51D}" type="pres">
      <dgm:prSet presAssocID="{F32CB540-306C-4C8F-A7B8-B1BC6C46D311}" presName="spaceBetweenRectangles" presStyleCnt="0"/>
      <dgm:spPr/>
    </dgm:pt>
    <dgm:pt modelId="{E8DEC23F-4A08-41F4-A1AF-2E355DE48303}" type="pres">
      <dgm:prSet presAssocID="{68BEDB24-A85B-455B-B8BD-06D3F712403A}" presName="parentLin" presStyleCnt="0"/>
      <dgm:spPr/>
    </dgm:pt>
    <dgm:pt modelId="{D2C14DCC-EB10-46DE-B07D-5F73922AD296}" type="pres">
      <dgm:prSet presAssocID="{68BEDB24-A85B-455B-B8BD-06D3F712403A}" presName="parentLeftMargin" presStyleLbl="node1" presStyleIdx="0" presStyleCnt="3"/>
      <dgm:spPr/>
    </dgm:pt>
    <dgm:pt modelId="{E75C551C-5C2E-4665-99ED-DEB0427EAA76}" type="pres">
      <dgm:prSet presAssocID="{68BEDB24-A85B-455B-B8BD-06D3F712403A}" presName="parentText" presStyleLbl="node1" presStyleIdx="1" presStyleCnt="3">
        <dgm:presLayoutVars>
          <dgm:chMax val="0"/>
          <dgm:bulletEnabled val="1"/>
        </dgm:presLayoutVars>
      </dgm:prSet>
      <dgm:spPr/>
    </dgm:pt>
    <dgm:pt modelId="{3CD6732F-BCF8-4B94-A87F-66EA9A660D84}" type="pres">
      <dgm:prSet presAssocID="{68BEDB24-A85B-455B-B8BD-06D3F712403A}" presName="negativeSpace" presStyleCnt="0"/>
      <dgm:spPr/>
    </dgm:pt>
    <dgm:pt modelId="{9E97D209-C42D-48CA-B657-92A0F38F0716}" type="pres">
      <dgm:prSet presAssocID="{68BEDB24-A85B-455B-B8BD-06D3F712403A}" presName="childText" presStyleLbl="conFgAcc1" presStyleIdx="1" presStyleCnt="3">
        <dgm:presLayoutVars>
          <dgm:bulletEnabled val="1"/>
        </dgm:presLayoutVars>
      </dgm:prSet>
      <dgm:spPr/>
    </dgm:pt>
    <dgm:pt modelId="{A8A1CC9A-34F4-4B3B-8975-C6D57A4E022E}" type="pres">
      <dgm:prSet presAssocID="{69A4E796-F0BD-4F8D-8089-842A441CA641}" presName="spaceBetweenRectangles" presStyleCnt="0"/>
      <dgm:spPr/>
    </dgm:pt>
    <dgm:pt modelId="{B976DCC8-441B-4B0D-ACF2-38A1C9C28A6A}" type="pres">
      <dgm:prSet presAssocID="{624EE13C-F40D-4CA2-B4F3-9AB87DE8400C}" presName="parentLin" presStyleCnt="0"/>
      <dgm:spPr/>
    </dgm:pt>
    <dgm:pt modelId="{2FF9F905-E970-485B-BC5D-E8BE93A2EF58}" type="pres">
      <dgm:prSet presAssocID="{624EE13C-F40D-4CA2-B4F3-9AB87DE8400C}" presName="parentLeftMargin" presStyleLbl="node1" presStyleIdx="1" presStyleCnt="3"/>
      <dgm:spPr/>
    </dgm:pt>
    <dgm:pt modelId="{20194847-91E0-43BA-9176-E4DD8368D0C1}" type="pres">
      <dgm:prSet presAssocID="{624EE13C-F40D-4CA2-B4F3-9AB87DE8400C}" presName="parentText" presStyleLbl="node1" presStyleIdx="2" presStyleCnt="3">
        <dgm:presLayoutVars>
          <dgm:chMax val="0"/>
          <dgm:bulletEnabled val="1"/>
        </dgm:presLayoutVars>
      </dgm:prSet>
      <dgm:spPr/>
    </dgm:pt>
    <dgm:pt modelId="{0C8FFD63-8DA9-439E-B129-C4443D01FB9D}" type="pres">
      <dgm:prSet presAssocID="{624EE13C-F40D-4CA2-B4F3-9AB87DE8400C}" presName="negativeSpace" presStyleCnt="0"/>
      <dgm:spPr/>
    </dgm:pt>
    <dgm:pt modelId="{C09CED7E-9B33-42EA-B0C9-24268DA36E30}" type="pres">
      <dgm:prSet presAssocID="{624EE13C-F40D-4CA2-B4F3-9AB87DE8400C}" presName="childText" presStyleLbl="conFgAcc1" presStyleIdx="2" presStyleCnt="3">
        <dgm:presLayoutVars>
          <dgm:bulletEnabled val="1"/>
        </dgm:presLayoutVars>
      </dgm:prSet>
      <dgm:spPr/>
    </dgm:pt>
  </dgm:ptLst>
  <dgm:cxnLst>
    <dgm:cxn modelId="{5AD83208-5EB2-4BBD-85F7-87FF7E85EDBD}" type="presOf" srcId="{68BEDB24-A85B-455B-B8BD-06D3F712403A}" destId="{D2C14DCC-EB10-46DE-B07D-5F73922AD296}" srcOrd="0" destOrd="0" presId="urn:microsoft.com/office/officeart/2005/8/layout/list1"/>
    <dgm:cxn modelId="{D82FC20D-2949-491F-9E3B-5523529D34F9}" srcId="{3B1EA04D-A331-4814-80F1-604B168F5D7A}" destId="{4D04F23E-0C3A-4EF1-9A6B-E7AD7E4591CC}" srcOrd="0" destOrd="0" parTransId="{11F9FFBE-BCFC-4F5E-9EC0-74B9894E9635}" sibTransId="{CB87EDBB-BE2B-41B0-BB3C-4083CE018BF7}"/>
    <dgm:cxn modelId="{D5862B14-1B91-4D44-A94F-769D3D19526B}" type="presOf" srcId="{8A8F913E-7BB7-4CE9-8E90-33FB4DFF9379}" destId="{C09CED7E-9B33-42EA-B0C9-24268DA36E30}" srcOrd="0" destOrd="0" presId="urn:microsoft.com/office/officeart/2005/8/layout/list1"/>
    <dgm:cxn modelId="{AEEF6F1E-B7E3-4586-9930-C42302499279}" type="presOf" srcId="{624EE13C-F40D-4CA2-B4F3-9AB87DE8400C}" destId="{2FF9F905-E970-485B-BC5D-E8BE93A2EF58}" srcOrd="0" destOrd="0" presId="urn:microsoft.com/office/officeart/2005/8/layout/list1"/>
    <dgm:cxn modelId="{0EEE031F-AECD-4058-86F6-7AA847912149}" srcId="{68BEDB24-A85B-455B-B8BD-06D3F712403A}" destId="{22C349AE-FCCC-4E69-A35F-C95C3365DB5C}" srcOrd="1" destOrd="0" parTransId="{FAB12A34-0480-4D97-93E7-C2F24EE8E8BC}" sibTransId="{563F9601-60D5-4617-B1DA-1500FBA3CEA0}"/>
    <dgm:cxn modelId="{2E237328-13EF-47FB-B190-AA4AEC7BF534}" type="presOf" srcId="{3B1EA04D-A331-4814-80F1-604B168F5D7A}" destId="{A3B27D3F-4BD0-4AA0-A25D-916F5117C070}" srcOrd="1" destOrd="0" presId="urn:microsoft.com/office/officeart/2005/8/layout/list1"/>
    <dgm:cxn modelId="{83B37031-98A1-455C-BC21-6E3FE007C48E}" srcId="{923BB65D-6671-45A2-A0E1-29B0E7CC690D}" destId="{A6CCEFFC-0490-4DF1-BB84-5489F2B8409E}" srcOrd="0" destOrd="0" parTransId="{CE0A7A78-8F6D-4706-B410-C742F5197CC1}" sibTransId="{B07FF93A-5D42-4D4E-BDA9-5A9E8D8EC69C}"/>
    <dgm:cxn modelId="{9CEDE362-A426-494A-9492-BD2E6D61A023}" type="presOf" srcId="{624EE13C-F40D-4CA2-B4F3-9AB87DE8400C}" destId="{20194847-91E0-43BA-9176-E4DD8368D0C1}" srcOrd="1" destOrd="0" presId="urn:microsoft.com/office/officeart/2005/8/layout/list1"/>
    <dgm:cxn modelId="{2B506463-A8C8-4109-9768-9A9633A6DBA4}" type="presOf" srcId="{68BEDB24-A85B-455B-B8BD-06D3F712403A}" destId="{E75C551C-5C2E-4665-99ED-DEB0427EAA76}" srcOrd="1" destOrd="0" presId="urn:microsoft.com/office/officeart/2005/8/layout/list1"/>
    <dgm:cxn modelId="{E478FD4B-8044-45FB-B143-9B8DF9ACFD7C}" srcId="{624EE13C-F40D-4CA2-B4F3-9AB87DE8400C}" destId="{923BB65D-6671-45A2-A0E1-29B0E7CC690D}" srcOrd="1" destOrd="0" parTransId="{50B85EC8-10B3-4415-A73A-7AE192FF99AE}" sibTransId="{54C4303D-795A-40FD-A0DD-E604E38C60E8}"/>
    <dgm:cxn modelId="{1CEA8B6C-E481-4B92-BDCE-6F7332946EAB}" type="presOf" srcId="{59256789-38D3-471F-996C-054216922BD2}" destId="{9E97D209-C42D-48CA-B657-92A0F38F0716}" srcOrd="0" destOrd="0" presId="urn:microsoft.com/office/officeart/2005/8/layout/list1"/>
    <dgm:cxn modelId="{8D155B70-4B9C-4879-95FD-C85CEA5DAD51}" type="presOf" srcId="{4D04F23E-0C3A-4EF1-9A6B-E7AD7E4591CC}" destId="{4546C8BE-7B50-46AB-AA3C-532771E758ED}" srcOrd="0" destOrd="0" presId="urn:microsoft.com/office/officeart/2005/8/layout/list1"/>
    <dgm:cxn modelId="{EAFE5272-5674-4A33-81B0-4F3027E4851B}" srcId="{C11FC0C1-41A2-492E-9A79-5E8ABB30EEB8}" destId="{3B1EA04D-A331-4814-80F1-604B168F5D7A}" srcOrd="0" destOrd="0" parTransId="{E81FB34B-74EE-4A74-8FE7-32728B0D52CC}" sibTransId="{F32CB540-306C-4C8F-A7B8-B1BC6C46D311}"/>
    <dgm:cxn modelId="{41B46177-53CB-495B-ADBD-116C479EE52B}" type="presOf" srcId="{F69F0D25-383F-4AAA-A633-E94CA80A48FE}" destId="{C09CED7E-9B33-42EA-B0C9-24268DA36E30}" srcOrd="0" destOrd="3" presId="urn:microsoft.com/office/officeart/2005/8/layout/list1"/>
    <dgm:cxn modelId="{2154BD7E-3BA0-45D8-B689-E0DC7C9658A4}" srcId="{C11FC0C1-41A2-492E-9A79-5E8ABB30EEB8}" destId="{624EE13C-F40D-4CA2-B4F3-9AB87DE8400C}" srcOrd="2" destOrd="0" parTransId="{EDC45F13-3E54-48FB-A6C4-7478A82C753A}" sibTransId="{4113EA80-34A8-4A24-8BE2-053F78F538DF}"/>
    <dgm:cxn modelId="{790E8A84-D077-4D41-8ED0-22AE4584DF6C}" srcId="{624EE13C-F40D-4CA2-B4F3-9AB87DE8400C}" destId="{8A8F913E-7BB7-4CE9-8E90-33FB4DFF9379}" srcOrd="0" destOrd="0" parTransId="{A2A89056-E1D2-4A08-A261-B369EFCD652E}" sibTransId="{3C83EAB6-222A-4D0E-A982-A65AA0B0CA6D}"/>
    <dgm:cxn modelId="{A12D9E94-2A88-460E-8029-B06AB41EE537}" srcId="{68BEDB24-A85B-455B-B8BD-06D3F712403A}" destId="{59256789-38D3-471F-996C-054216922BD2}" srcOrd="0" destOrd="0" parTransId="{A25133EF-9DE2-4AB6-BF6D-4BAD4B7FE989}" sibTransId="{F7C98724-2730-4849-9A39-8CFC8B71FA5E}"/>
    <dgm:cxn modelId="{0419A495-4E2A-41B5-9751-E0B37DE80744}" type="presOf" srcId="{A6CCEFFC-0490-4DF1-BB84-5489F2B8409E}" destId="{C09CED7E-9B33-42EA-B0C9-24268DA36E30}" srcOrd="0" destOrd="2" presId="urn:microsoft.com/office/officeart/2005/8/layout/list1"/>
    <dgm:cxn modelId="{8B407B9E-3B39-41F3-8B31-760D7C55FFC2}" srcId="{C11FC0C1-41A2-492E-9A79-5E8ABB30EEB8}" destId="{68BEDB24-A85B-455B-B8BD-06D3F712403A}" srcOrd="1" destOrd="0" parTransId="{CD7C6E35-C293-4447-BD31-A8EF76C1E5DC}" sibTransId="{69A4E796-F0BD-4F8D-8089-842A441CA641}"/>
    <dgm:cxn modelId="{F1BFF5BC-7DF0-48DD-B9F7-4675373B10B2}" srcId="{923BB65D-6671-45A2-A0E1-29B0E7CC690D}" destId="{F69F0D25-383F-4AAA-A633-E94CA80A48FE}" srcOrd="1" destOrd="0" parTransId="{0DB7AE91-52FF-4797-B21B-E025F6E6DE07}" sibTransId="{D4761D48-F273-4ECA-B054-7E2A7B129D55}"/>
    <dgm:cxn modelId="{70334CC2-6FA4-431A-87C0-A7514D8F25C3}" type="presOf" srcId="{3B1EA04D-A331-4814-80F1-604B168F5D7A}" destId="{4120DDFE-5301-4348-98EC-2978C9243776}" srcOrd="0" destOrd="0" presId="urn:microsoft.com/office/officeart/2005/8/layout/list1"/>
    <dgm:cxn modelId="{5E0FCBCE-59B4-4B35-AD4D-E2241C6944E3}" type="presOf" srcId="{923BB65D-6671-45A2-A0E1-29B0E7CC690D}" destId="{C09CED7E-9B33-42EA-B0C9-24268DA36E30}" srcOrd="0" destOrd="1" presId="urn:microsoft.com/office/officeart/2005/8/layout/list1"/>
    <dgm:cxn modelId="{A52FD6E1-C31A-498D-9E38-38D95D7BD536}" type="presOf" srcId="{22C349AE-FCCC-4E69-A35F-C95C3365DB5C}" destId="{9E97D209-C42D-48CA-B657-92A0F38F0716}" srcOrd="0" destOrd="1" presId="urn:microsoft.com/office/officeart/2005/8/layout/list1"/>
    <dgm:cxn modelId="{D039FBFB-3FA3-409E-81BA-45CEC00C7C46}" type="presOf" srcId="{C11FC0C1-41A2-492E-9A79-5E8ABB30EEB8}" destId="{87F5F3FD-E7FF-45C0-8515-47D5976CAC63}" srcOrd="0" destOrd="0" presId="urn:microsoft.com/office/officeart/2005/8/layout/list1"/>
    <dgm:cxn modelId="{E69BE6E1-9A7E-4577-A73C-E3319DC3C8AE}" type="presParOf" srcId="{87F5F3FD-E7FF-45C0-8515-47D5976CAC63}" destId="{85F33293-8DCD-4B5F-B56A-D1ABA2ABDB7B}" srcOrd="0" destOrd="0" presId="urn:microsoft.com/office/officeart/2005/8/layout/list1"/>
    <dgm:cxn modelId="{C2C778D9-B2EB-4D3F-99CF-DCF2AA21FD33}" type="presParOf" srcId="{85F33293-8DCD-4B5F-B56A-D1ABA2ABDB7B}" destId="{4120DDFE-5301-4348-98EC-2978C9243776}" srcOrd="0" destOrd="0" presId="urn:microsoft.com/office/officeart/2005/8/layout/list1"/>
    <dgm:cxn modelId="{D63C5D22-DB57-4296-B549-837D44B89DE6}" type="presParOf" srcId="{85F33293-8DCD-4B5F-B56A-D1ABA2ABDB7B}" destId="{A3B27D3F-4BD0-4AA0-A25D-916F5117C070}" srcOrd="1" destOrd="0" presId="urn:microsoft.com/office/officeart/2005/8/layout/list1"/>
    <dgm:cxn modelId="{D9A92F58-DD83-4304-B028-2E45F9FB61E1}" type="presParOf" srcId="{87F5F3FD-E7FF-45C0-8515-47D5976CAC63}" destId="{F1DAF9E1-E99D-404C-B073-C5C76387FD2C}" srcOrd="1" destOrd="0" presId="urn:microsoft.com/office/officeart/2005/8/layout/list1"/>
    <dgm:cxn modelId="{F02A4426-ED98-4DA9-9D24-2ADFCF143D9F}" type="presParOf" srcId="{87F5F3FD-E7FF-45C0-8515-47D5976CAC63}" destId="{4546C8BE-7B50-46AB-AA3C-532771E758ED}" srcOrd="2" destOrd="0" presId="urn:microsoft.com/office/officeart/2005/8/layout/list1"/>
    <dgm:cxn modelId="{08B324FF-2CEF-4B2F-8161-082EADA968A0}" type="presParOf" srcId="{87F5F3FD-E7FF-45C0-8515-47D5976CAC63}" destId="{851EF96D-EEF9-4511-AF7C-21565921E51D}" srcOrd="3" destOrd="0" presId="urn:microsoft.com/office/officeart/2005/8/layout/list1"/>
    <dgm:cxn modelId="{8C6661EE-826D-4907-939C-8D8A60D93FD6}" type="presParOf" srcId="{87F5F3FD-E7FF-45C0-8515-47D5976CAC63}" destId="{E8DEC23F-4A08-41F4-A1AF-2E355DE48303}" srcOrd="4" destOrd="0" presId="urn:microsoft.com/office/officeart/2005/8/layout/list1"/>
    <dgm:cxn modelId="{8D0C9165-BBB5-45FE-980D-95E26CB994BA}" type="presParOf" srcId="{E8DEC23F-4A08-41F4-A1AF-2E355DE48303}" destId="{D2C14DCC-EB10-46DE-B07D-5F73922AD296}" srcOrd="0" destOrd="0" presId="urn:microsoft.com/office/officeart/2005/8/layout/list1"/>
    <dgm:cxn modelId="{5D16C16A-5D38-4C00-BF1F-1E1E96159B33}" type="presParOf" srcId="{E8DEC23F-4A08-41F4-A1AF-2E355DE48303}" destId="{E75C551C-5C2E-4665-99ED-DEB0427EAA76}" srcOrd="1" destOrd="0" presId="urn:microsoft.com/office/officeart/2005/8/layout/list1"/>
    <dgm:cxn modelId="{BF3F7C88-E34A-4D1B-815D-6DDE50A400C4}" type="presParOf" srcId="{87F5F3FD-E7FF-45C0-8515-47D5976CAC63}" destId="{3CD6732F-BCF8-4B94-A87F-66EA9A660D84}" srcOrd="5" destOrd="0" presId="urn:microsoft.com/office/officeart/2005/8/layout/list1"/>
    <dgm:cxn modelId="{DC92ED4E-6ECE-43EE-AA3B-57791B8E07CE}" type="presParOf" srcId="{87F5F3FD-E7FF-45C0-8515-47D5976CAC63}" destId="{9E97D209-C42D-48CA-B657-92A0F38F0716}" srcOrd="6" destOrd="0" presId="urn:microsoft.com/office/officeart/2005/8/layout/list1"/>
    <dgm:cxn modelId="{2655C1C0-79CD-4E0F-930B-CA41186EFEDD}" type="presParOf" srcId="{87F5F3FD-E7FF-45C0-8515-47D5976CAC63}" destId="{A8A1CC9A-34F4-4B3B-8975-C6D57A4E022E}" srcOrd="7" destOrd="0" presId="urn:microsoft.com/office/officeart/2005/8/layout/list1"/>
    <dgm:cxn modelId="{E6F86748-A624-4C15-81DA-1E8E22101B7B}" type="presParOf" srcId="{87F5F3FD-E7FF-45C0-8515-47D5976CAC63}" destId="{B976DCC8-441B-4B0D-ACF2-38A1C9C28A6A}" srcOrd="8" destOrd="0" presId="urn:microsoft.com/office/officeart/2005/8/layout/list1"/>
    <dgm:cxn modelId="{64C478F0-F9AC-4C84-9B95-D157CBCA8F3D}" type="presParOf" srcId="{B976DCC8-441B-4B0D-ACF2-38A1C9C28A6A}" destId="{2FF9F905-E970-485B-BC5D-E8BE93A2EF58}" srcOrd="0" destOrd="0" presId="urn:microsoft.com/office/officeart/2005/8/layout/list1"/>
    <dgm:cxn modelId="{D998321D-84FB-429D-A915-6717E29220F5}" type="presParOf" srcId="{B976DCC8-441B-4B0D-ACF2-38A1C9C28A6A}" destId="{20194847-91E0-43BA-9176-E4DD8368D0C1}" srcOrd="1" destOrd="0" presId="urn:microsoft.com/office/officeart/2005/8/layout/list1"/>
    <dgm:cxn modelId="{8CA4C100-9329-4E38-9EF6-1986C6D65BE0}" type="presParOf" srcId="{87F5F3FD-E7FF-45C0-8515-47D5976CAC63}" destId="{0C8FFD63-8DA9-439E-B129-C4443D01FB9D}" srcOrd="9" destOrd="0" presId="urn:microsoft.com/office/officeart/2005/8/layout/list1"/>
    <dgm:cxn modelId="{BD360CF2-BADC-48BB-8F7E-05066F4293E4}" type="presParOf" srcId="{87F5F3FD-E7FF-45C0-8515-47D5976CAC63}" destId="{C09CED7E-9B33-42EA-B0C9-24268DA36E3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1FC0C1-41A2-492E-9A79-5E8ABB30EEB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B1EA04D-A331-4814-80F1-604B168F5D7A}">
      <dgm:prSet/>
      <dgm:spPr/>
      <dgm:t>
        <a:bodyPr/>
        <a:lstStyle/>
        <a:p>
          <a:r>
            <a:rPr lang="en-GB" b="1"/>
            <a:t>Key Message:</a:t>
          </a:r>
          <a:endParaRPr lang="en-US"/>
        </a:p>
      </dgm:t>
    </dgm:pt>
    <dgm:pt modelId="{E81FB34B-74EE-4A74-8FE7-32728B0D52CC}" type="parTrans" cxnId="{EAFE5272-5674-4A33-81B0-4F3027E4851B}">
      <dgm:prSet/>
      <dgm:spPr/>
      <dgm:t>
        <a:bodyPr/>
        <a:lstStyle/>
        <a:p>
          <a:endParaRPr lang="en-US"/>
        </a:p>
      </dgm:t>
    </dgm:pt>
    <dgm:pt modelId="{F32CB540-306C-4C8F-A7B8-B1BC6C46D311}" type="sibTrans" cxnId="{EAFE5272-5674-4A33-81B0-4F3027E4851B}">
      <dgm:prSet/>
      <dgm:spPr/>
      <dgm:t>
        <a:bodyPr/>
        <a:lstStyle/>
        <a:p>
          <a:endParaRPr lang="en-US"/>
        </a:p>
      </dgm:t>
    </dgm:pt>
    <dgm:pt modelId="{AB420C22-698F-4640-9EB9-4AC49C295550}">
      <dgm:prSet/>
      <dgm:spPr/>
      <dgm:t>
        <a:bodyPr/>
        <a:lstStyle/>
        <a:p>
          <a:r>
            <a:rPr lang="en-GB"/>
            <a:t>The government must give </a:t>
          </a:r>
          <a:r>
            <a:rPr lang="en-GB" b="1"/>
            <a:t>clear guidance</a:t>
          </a:r>
          <a:r>
            <a:rPr lang="en-GB"/>
            <a:t> and </a:t>
          </a:r>
          <a:r>
            <a:rPr lang="en-GB" b="1"/>
            <a:t>strong processes</a:t>
          </a:r>
          <a:r>
            <a:rPr lang="en-GB"/>
            <a:t> that reassure disabled people that </a:t>
          </a:r>
          <a:r>
            <a:rPr lang="en-GB" b="1"/>
            <a:t>being active will not affect their financial support</a:t>
          </a:r>
          <a:r>
            <a:rPr lang="en-GB"/>
            <a:t>.</a:t>
          </a:r>
          <a:endParaRPr lang="en-US"/>
        </a:p>
      </dgm:t>
    </dgm:pt>
    <dgm:pt modelId="{87753C50-331D-4A2D-9F6B-855D7AEA9D4D}" type="parTrans" cxnId="{BC3A2FCD-6C1A-48C0-9424-D703E593A547}">
      <dgm:prSet/>
      <dgm:spPr/>
      <dgm:t>
        <a:bodyPr/>
        <a:lstStyle/>
        <a:p>
          <a:endParaRPr lang="en-US"/>
        </a:p>
      </dgm:t>
    </dgm:pt>
    <dgm:pt modelId="{82342E19-BAA8-4216-974F-7F18F86D452D}" type="sibTrans" cxnId="{BC3A2FCD-6C1A-48C0-9424-D703E593A547}">
      <dgm:prSet/>
      <dgm:spPr/>
      <dgm:t>
        <a:bodyPr/>
        <a:lstStyle/>
        <a:p>
          <a:endParaRPr lang="en-US"/>
        </a:p>
      </dgm:t>
    </dgm:pt>
    <dgm:pt modelId="{68BEDB24-A85B-455B-B8BD-06D3F712403A}">
      <dgm:prSet/>
      <dgm:spPr/>
      <dgm:t>
        <a:bodyPr/>
        <a:lstStyle/>
        <a:p>
          <a:r>
            <a:rPr lang="en-GB" b="1"/>
            <a:t>Why this Matters:</a:t>
          </a:r>
          <a:endParaRPr lang="en-US"/>
        </a:p>
      </dgm:t>
    </dgm:pt>
    <dgm:pt modelId="{CD7C6E35-C293-4447-BD31-A8EF76C1E5DC}" type="parTrans" cxnId="{8B407B9E-3B39-41F3-8B31-760D7C55FFC2}">
      <dgm:prSet/>
      <dgm:spPr/>
      <dgm:t>
        <a:bodyPr/>
        <a:lstStyle/>
        <a:p>
          <a:endParaRPr lang="en-US"/>
        </a:p>
      </dgm:t>
    </dgm:pt>
    <dgm:pt modelId="{69A4E796-F0BD-4F8D-8089-842A441CA641}" type="sibTrans" cxnId="{8B407B9E-3B39-41F3-8B31-760D7C55FFC2}">
      <dgm:prSet/>
      <dgm:spPr/>
      <dgm:t>
        <a:bodyPr/>
        <a:lstStyle/>
        <a:p>
          <a:endParaRPr lang="en-US"/>
        </a:p>
      </dgm:t>
    </dgm:pt>
    <dgm:pt modelId="{59256789-38D3-471F-996C-054216922BD2}">
      <dgm:prSet/>
      <dgm:spPr/>
      <dgm:t>
        <a:bodyPr/>
        <a:lstStyle/>
        <a:p>
          <a:r>
            <a:rPr lang="en-GB"/>
            <a:t>Disabled people should </a:t>
          </a:r>
          <a:r>
            <a:rPr lang="en-GB" b="1"/>
            <a:t>not fear losing benefits </a:t>
          </a:r>
          <a:r>
            <a:rPr lang="en-GB"/>
            <a:t>for being seen as active.</a:t>
          </a:r>
          <a:endParaRPr lang="en-US"/>
        </a:p>
      </dgm:t>
    </dgm:pt>
    <dgm:pt modelId="{A25133EF-9DE2-4AB6-BF6D-4BAD4B7FE989}" type="parTrans" cxnId="{A12D9E94-2A88-460E-8029-B06AB41EE537}">
      <dgm:prSet/>
      <dgm:spPr/>
      <dgm:t>
        <a:bodyPr/>
        <a:lstStyle/>
        <a:p>
          <a:endParaRPr lang="en-US"/>
        </a:p>
      </dgm:t>
    </dgm:pt>
    <dgm:pt modelId="{F7C98724-2730-4849-9A39-8CFC8B71FA5E}" type="sibTrans" cxnId="{A12D9E94-2A88-460E-8029-B06AB41EE537}">
      <dgm:prSet/>
      <dgm:spPr/>
      <dgm:t>
        <a:bodyPr/>
        <a:lstStyle/>
        <a:p>
          <a:endParaRPr lang="en-US"/>
        </a:p>
      </dgm:t>
    </dgm:pt>
    <dgm:pt modelId="{624EE13C-F40D-4CA2-B4F3-9AB87DE8400C}">
      <dgm:prSet/>
      <dgm:spPr/>
      <dgm:t>
        <a:bodyPr/>
        <a:lstStyle/>
        <a:p>
          <a:r>
            <a:rPr lang="en-GB" b="1"/>
            <a:t>What Needs to Change: </a:t>
          </a:r>
          <a:endParaRPr lang="en-US"/>
        </a:p>
      </dgm:t>
    </dgm:pt>
    <dgm:pt modelId="{EDC45F13-3E54-48FB-A6C4-7478A82C753A}" type="parTrans" cxnId="{2154BD7E-3BA0-45D8-B689-E0DC7C9658A4}">
      <dgm:prSet/>
      <dgm:spPr/>
      <dgm:t>
        <a:bodyPr/>
        <a:lstStyle/>
        <a:p>
          <a:endParaRPr lang="en-US"/>
        </a:p>
      </dgm:t>
    </dgm:pt>
    <dgm:pt modelId="{4113EA80-34A8-4A24-8BE2-053F78F538DF}" type="sibTrans" cxnId="{2154BD7E-3BA0-45D8-B689-E0DC7C9658A4}">
      <dgm:prSet/>
      <dgm:spPr/>
      <dgm:t>
        <a:bodyPr/>
        <a:lstStyle/>
        <a:p>
          <a:endParaRPr lang="en-US"/>
        </a:p>
      </dgm:t>
    </dgm:pt>
    <dgm:pt modelId="{8A8F913E-7BB7-4CE9-8E90-33FB4DFF9379}">
      <dgm:prSet/>
      <dgm:spPr/>
      <dgm:t>
        <a:bodyPr/>
        <a:lstStyle/>
        <a:p>
          <a:r>
            <a:rPr lang="en-GB" b="1"/>
            <a:t>Update benefit policies</a:t>
          </a:r>
          <a:r>
            <a:rPr lang="en-GB"/>
            <a:t> to reflect the value of physical activity.</a:t>
          </a:r>
          <a:endParaRPr lang="en-US"/>
        </a:p>
      </dgm:t>
    </dgm:pt>
    <dgm:pt modelId="{A2A89056-E1D2-4A08-A261-B369EFCD652E}" type="parTrans" cxnId="{790E8A84-D077-4D41-8ED0-22AE4584DF6C}">
      <dgm:prSet/>
      <dgm:spPr/>
      <dgm:t>
        <a:bodyPr/>
        <a:lstStyle/>
        <a:p>
          <a:endParaRPr lang="en-US"/>
        </a:p>
      </dgm:t>
    </dgm:pt>
    <dgm:pt modelId="{3C83EAB6-222A-4D0E-A982-A65AA0B0CA6D}" type="sibTrans" cxnId="{790E8A84-D077-4D41-8ED0-22AE4584DF6C}">
      <dgm:prSet/>
      <dgm:spPr/>
      <dgm:t>
        <a:bodyPr/>
        <a:lstStyle/>
        <a:p>
          <a:endParaRPr lang="en-US"/>
        </a:p>
      </dgm:t>
    </dgm:pt>
    <dgm:pt modelId="{6B02FDFE-F95A-44F0-A3D2-85115EF64320}">
      <dgm:prSet/>
      <dgm:spPr/>
      <dgm:t>
        <a:bodyPr/>
        <a:lstStyle/>
        <a:p>
          <a:r>
            <a:rPr lang="en-GB"/>
            <a:t>Improve </a:t>
          </a:r>
          <a:r>
            <a:rPr lang="en-GB" b="1"/>
            <a:t>clarity during assessments and applications</a:t>
          </a:r>
          <a:r>
            <a:rPr lang="en-GB"/>
            <a:t>.</a:t>
          </a:r>
          <a:endParaRPr lang="en-US"/>
        </a:p>
      </dgm:t>
    </dgm:pt>
    <dgm:pt modelId="{A0CEC47A-0360-4561-8755-77F295465B59}" type="parTrans" cxnId="{D442AE88-0BA3-4405-A24F-D681F5F1E6F5}">
      <dgm:prSet/>
      <dgm:spPr/>
      <dgm:t>
        <a:bodyPr/>
        <a:lstStyle/>
        <a:p>
          <a:endParaRPr lang="en-US"/>
        </a:p>
      </dgm:t>
    </dgm:pt>
    <dgm:pt modelId="{198C9C77-1D16-4402-8A60-D36FB4003A8E}" type="sibTrans" cxnId="{D442AE88-0BA3-4405-A24F-D681F5F1E6F5}">
      <dgm:prSet/>
      <dgm:spPr/>
      <dgm:t>
        <a:bodyPr/>
        <a:lstStyle/>
        <a:p>
          <a:endParaRPr lang="en-US"/>
        </a:p>
      </dgm:t>
    </dgm:pt>
    <dgm:pt modelId="{5DAAAE08-AD07-4982-9BB1-ABFEDBE60F7F}">
      <dgm:prSet/>
      <dgm:spPr/>
      <dgm:t>
        <a:bodyPr/>
        <a:lstStyle/>
        <a:p>
          <a:r>
            <a:rPr lang="en-GB"/>
            <a:t>Allow people to </a:t>
          </a:r>
          <a:r>
            <a:rPr lang="en-GB" b="1"/>
            <a:t>use benefits confidently</a:t>
          </a:r>
          <a:r>
            <a:rPr lang="en-GB"/>
            <a:t> to pay for sport and physical activity.</a:t>
          </a:r>
          <a:endParaRPr lang="en-US"/>
        </a:p>
      </dgm:t>
    </dgm:pt>
    <dgm:pt modelId="{3D7D328A-D04F-4F69-AFD2-85D06E6F2548}" type="parTrans" cxnId="{CBFC901D-B5AE-437B-BE09-998B79EBD873}">
      <dgm:prSet/>
      <dgm:spPr/>
      <dgm:t>
        <a:bodyPr/>
        <a:lstStyle/>
        <a:p>
          <a:endParaRPr lang="en-US"/>
        </a:p>
      </dgm:t>
    </dgm:pt>
    <dgm:pt modelId="{1949683A-F44A-4178-8768-5074E11CBA36}" type="sibTrans" cxnId="{CBFC901D-B5AE-437B-BE09-998B79EBD873}">
      <dgm:prSet/>
      <dgm:spPr/>
      <dgm:t>
        <a:bodyPr/>
        <a:lstStyle/>
        <a:p>
          <a:endParaRPr lang="en-US"/>
        </a:p>
      </dgm:t>
    </dgm:pt>
    <dgm:pt modelId="{E89DCD5E-206D-4A34-83C7-5F0DFBB34075}">
      <dgm:prSet/>
      <dgm:spPr/>
      <dgm:t>
        <a:bodyPr/>
        <a:lstStyle/>
        <a:p>
          <a:r>
            <a:rPr lang="en-GB"/>
            <a:t>Current benefit rules and systems </a:t>
          </a:r>
          <a:r>
            <a:rPr lang="en-GB" b="1"/>
            <a:t>can discourage participation </a:t>
          </a:r>
          <a:r>
            <a:rPr lang="en-GB"/>
            <a:t>in physical activity.</a:t>
          </a:r>
          <a:endParaRPr lang="en-US"/>
        </a:p>
      </dgm:t>
    </dgm:pt>
    <dgm:pt modelId="{10A5838C-1349-4F12-916C-1F6331D666D3}" type="parTrans" cxnId="{528304CA-17F6-4B3C-870A-22730B0E27CE}">
      <dgm:prSet/>
      <dgm:spPr/>
      <dgm:t>
        <a:bodyPr/>
        <a:lstStyle/>
        <a:p>
          <a:endParaRPr lang="en-GB"/>
        </a:p>
      </dgm:t>
    </dgm:pt>
    <dgm:pt modelId="{4A901D05-B20E-4C3C-86EC-6A2DFE5C7191}" type="sibTrans" cxnId="{528304CA-17F6-4B3C-870A-22730B0E27CE}">
      <dgm:prSet/>
      <dgm:spPr/>
      <dgm:t>
        <a:bodyPr/>
        <a:lstStyle/>
        <a:p>
          <a:endParaRPr lang="en-GB"/>
        </a:p>
      </dgm:t>
    </dgm:pt>
    <dgm:pt modelId="{87F5F3FD-E7FF-45C0-8515-47D5976CAC63}" type="pres">
      <dgm:prSet presAssocID="{C11FC0C1-41A2-492E-9A79-5E8ABB30EEB8}" presName="linear" presStyleCnt="0">
        <dgm:presLayoutVars>
          <dgm:dir/>
          <dgm:animLvl val="lvl"/>
          <dgm:resizeHandles val="exact"/>
        </dgm:presLayoutVars>
      </dgm:prSet>
      <dgm:spPr/>
    </dgm:pt>
    <dgm:pt modelId="{85F33293-8DCD-4B5F-B56A-D1ABA2ABDB7B}" type="pres">
      <dgm:prSet presAssocID="{3B1EA04D-A331-4814-80F1-604B168F5D7A}" presName="parentLin" presStyleCnt="0"/>
      <dgm:spPr/>
    </dgm:pt>
    <dgm:pt modelId="{4120DDFE-5301-4348-98EC-2978C9243776}" type="pres">
      <dgm:prSet presAssocID="{3B1EA04D-A331-4814-80F1-604B168F5D7A}" presName="parentLeftMargin" presStyleLbl="node1" presStyleIdx="0" presStyleCnt="3"/>
      <dgm:spPr/>
    </dgm:pt>
    <dgm:pt modelId="{A3B27D3F-4BD0-4AA0-A25D-916F5117C070}" type="pres">
      <dgm:prSet presAssocID="{3B1EA04D-A331-4814-80F1-604B168F5D7A}" presName="parentText" presStyleLbl="node1" presStyleIdx="0" presStyleCnt="3">
        <dgm:presLayoutVars>
          <dgm:chMax val="0"/>
          <dgm:bulletEnabled val="1"/>
        </dgm:presLayoutVars>
      </dgm:prSet>
      <dgm:spPr/>
    </dgm:pt>
    <dgm:pt modelId="{F1DAF9E1-E99D-404C-B073-C5C76387FD2C}" type="pres">
      <dgm:prSet presAssocID="{3B1EA04D-A331-4814-80F1-604B168F5D7A}" presName="negativeSpace" presStyleCnt="0"/>
      <dgm:spPr/>
    </dgm:pt>
    <dgm:pt modelId="{4546C8BE-7B50-46AB-AA3C-532771E758ED}" type="pres">
      <dgm:prSet presAssocID="{3B1EA04D-A331-4814-80F1-604B168F5D7A}" presName="childText" presStyleLbl="conFgAcc1" presStyleIdx="0" presStyleCnt="3">
        <dgm:presLayoutVars>
          <dgm:bulletEnabled val="1"/>
        </dgm:presLayoutVars>
      </dgm:prSet>
      <dgm:spPr/>
    </dgm:pt>
    <dgm:pt modelId="{851EF96D-EEF9-4511-AF7C-21565921E51D}" type="pres">
      <dgm:prSet presAssocID="{F32CB540-306C-4C8F-A7B8-B1BC6C46D311}" presName="spaceBetweenRectangles" presStyleCnt="0"/>
      <dgm:spPr/>
    </dgm:pt>
    <dgm:pt modelId="{E8DEC23F-4A08-41F4-A1AF-2E355DE48303}" type="pres">
      <dgm:prSet presAssocID="{68BEDB24-A85B-455B-B8BD-06D3F712403A}" presName="parentLin" presStyleCnt="0"/>
      <dgm:spPr/>
    </dgm:pt>
    <dgm:pt modelId="{D2C14DCC-EB10-46DE-B07D-5F73922AD296}" type="pres">
      <dgm:prSet presAssocID="{68BEDB24-A85B-455B-B8BD-06D3F712403A}" presName="parentLeftMargin" presStyleLbl="node1" presStyleIdx="0" presStyleCnt="3"/>
      <dgm:spPr/>
    </dgm:pt>
    <dgm:pt modelId="{E75C551C-5C2E-4665-99ED-DEB0427EAA76}" type="pres">
      <dgm:prSet presAssocID="{68BEDB24-A85B-455B-B8BD-06D3F712403A}" presName="parentText" presStyleLbl="node1" presStyleIdx="1" presStyleCnt="3">
        <dgm:presLayoutVars>
          <dgm:chMax val="0"/>
          <dgm:bulletEnabled val="1"/>
        </dgm:presLayoutVars>
      </dgm:prSet>
      <dgm:spPr/>
    </dgm:pt>
    <dgm:pt modelId="{3CD6732F-BCF8-4B94-A87F-66EA9A660D84}" type="pres">
      <dgm:prSet presAssocID="{68BEDB24-A85B-455B-B8BD-06D3F712403A}" presName="negativeSpace" presStyleCnt="0"/>
      <dgm:spPr/>
    </dgm:pt>
    <dgm:pt modelId="{9E97D209-C42D-48CA-B657-92A0F38F0716}" type="pres">
      <dgm:prSet presAssocID="{68BEDB24-A85B-455B-B8BD-06D3F712403A}" presName="childText" presStyleLbl="conFgAcc1" presStyleIdx="1" presStyleCnt="3">
        <dgm:presLayoutVars>
          <dgm:bulletEnabled val="1"/>
        </dgm:presLayoutVars>
      </dgm:prSet>
      <dgm:spPr/>
    </dgm:pt>
    <dgm:pt modelId="{A8A1CC9A-34F4-4B3B-8975-C6D57A4E022E}" type="pres">
      <dgm:prSet presAssocID="{69A4E796-F0BD-4F8D-8089-842A441CA641}" presName="spaceBetweenRectangles" presStyleCnt="0"/>
      <dgm:spPr/>
    </dgm:pt>
    <dgm:pt modelId="{B976DCC8-441B-4B0D-ACF2-38A1C9C28A6A}" type="pres">
      <dgm:prSet presAssocID="{624EE13C-F40D-4CA2-B4F3-9AB87DE8400C}" presName="parentLin" presStyleCnt="0"/>
      <dgm:spPr/>
    </dgm:pt>
    <dgm:pt modelId="{2FF9F905-E970-485B-BC5D-E8BE93A2EF58}" type="pres">
      <dgm:prSet presAssocID="{624EE13C-F40D-4CA2-B4F3-9AB87DE8400C}" presName="parentLeftMargin" presStyleLbl="node1" presStyleIdx="1" presStyleCnt="3"/>
      <dgm:spPr/>
    </dgm:pt>
    <dgm:pt modelId="{20194847-91E0-43BA-9176-E4DD8368D0C1}" type="pres">
      <dgm:prSet presAssocID="{624EE13C-F40D-4CA2-B4F3-9AB87DE8400C}" presName="parentText" presStyleLbl="node1" presStyleIdx="2" presStyleCnt="3">
        <dgm:presLayoutVars>
          <dgm:chMax val="0"/>
          <dgm:bulletEnabled val="1"/>
        </dgm:presLayoutVars>
      </dgm:prSet>
      <dgm:spPr/>
    </dgm:pt>
    <dgm:pt modelId="{0C8FFD63-8DA9-439E-B129-C4443D01FB9D}" type="pres">
      <dgm:prSet presAssocID="{624EE13C-F40D-4CA2-B4F3-9AB87DE8400C}" presName="negativeSpace" presStyleCnt="0"/>
      <dgm:spPr/>
    </dgm:pt>
    <dgm:pt modelId="{C09CED7E-9B33-42EA-B0C9-24268DA36E30}" type="pres">
      <dgm:prSet presAssocID="{624EE13C-F40D-4CA2-B4F3-9AB87DE8400C}" presName="childText" presStyleLbl="conFgAcc1" presStyleIdx="2" presStyleCnt="3">
        <dgm:presLayoutVars>
          <dgm:bulletEnabled val="1"/>
        </dgm:presLayoutVars>
      </dgm:prSet>
      <dgm:spPr/>
    </dgm:pt>
  </dgm:ptLst>
  <dgm:cxnLst>
    <dgm:cxn modelId="{5AD83208-5EB2-4BBD-85F7-87FF7E85EDBD}" type="presOf" srcId="{68BEDB24-A85B-455B-B8BD-06D3F712403A}" destId="{D2C14DCC-EB10-46DE-B07D-5F73922AD296}" srcOrd="0" destOrd="0" presId="urn:microsoft.com/office/officeart/2005/8/layout/list1"/>
    <dgm:cxn modelId="{D5862B14-1B91-4D44-A94F-769D3D19526B}" type="presOf" srcId="{8A8F913E-7BB7-4CE9-8E90-33FB4DFF9379}" destId="{C09CED7E-9B33-42EA-B0C9-24268DA36E30}" srcOrd="0" destOrd="0" presId="urn:microsoft.com/office/officeart/2005/8/layout/list1"/>
    <dgm:cxn modelId="{CBFC901D-B5AE-437B-BE09-998B79EBD873}" srcId="{624EE13C-F40D-4CA2-B4F3-9AB87DE8400C}" destId="{5DAAAE08-AD07-4982-9BB1-ABFEDBE60F7F}" srcOrd="2" destOrd="0" parTransId="{3D7D328A-D04F-4F69-AFD2-85D06E6F2548}" sibTransId="{1949683A-F44A-4178-8768-5074E11CBA36}"/>
    <dgm:cxn modelId="{AEEF6F1E-B7E3-4586-9930-C42302499279}" type="presOf" srcId="{624EE13C-F40D-4CA2-B4F3-9AB87DE8400C}" destId="{2FF9F905-E970-485B-BC5D-E8BE93A2EF58}" srcOrd="0" destOrd="0" presId="urn:microsoft.com/office/officeart/2005/8/layout/list1"/>
    <dgm:cxn modelId="{2E237328-13EF-47FB-B190-AA4AEC7BF534}" type="presOf" srcId="{3B1EA04D-A331-4814-80F1-604B168F5D7A}" destId="{A3B27D3F-4BD0-4AA0-A25D-916F5117C070}" srcOrd="1" destOrd="0" presId="urn:microsoft.com/office/officeart/2005/8/layout/list1"/>
    <dgm:cxn modelId="{9CEDE362-A426-494A-9492-BD2E6D61A023}" type="presOf" srcId="{624EE13C-F40D-4CA2-B4F3-9AB87DE8400C}" destId="{20194847-91E0-43BA-9176-E4DD8368D0C1}" srcOrd="1" destOrd="0" presId="urn:microsoft.com/office/officeart/2005/8/layout/list1"/>
    <dgm:cxn modelId="{2B506463-A8C8-4109-9768-9A9633A6DBA4}" type="presOf" srcId="{68BEDB24-A85B-455B-B8BD-06D3F712403A}" destId="{E75C551C-5C2E-4665-99ED-DEB0427EAA76}" srcOrd="1" destOrd="0" presId="urn:microsoft.com/office/officeart/2005/8/layout/list1"/>
    <dgm:cxn modelId="{C95D8244-07AF-4CAF-BF2E-612A7BCE06EF}" type="presOf" srcId="{AB420C22-698F-4640-9EB9-4AC49C295550}" destId="{4546C8BE-7B50-46AB-AA3C-532771E758ED}" srcOrd="0" destOrd="0" presId="urn:microsoft.com/office/officeart/2005/8/layout/list1"/>
    <dgm:cxn modelId="{1CEA8B6C-E481-4B92-BDCE-6F7332946EAB}" type="presOf" srcId="{59256789-38D3-471F-996C-054216922BD2}" destId="{9E97D209-C42D-48CA-B657-92A0F38F0716}" srcOrd="0" destOrd="0" presId="urn:microsoft.com/office/officeart/2005/8/layout/list1"/>
    <dgm:cxn modelId="{2ED3A86C-C40E-4A48-A70D-D11E8F279AB2}" type="presOf" srcId="{6B02FDFE-F95A-44F0-A3D2-85115EF64320}" destId="{C09CED7E-9B33-42EA-B0C9-24268DA36E30}" srcOrd="0" destOrd="1" presId="urn:microsoft.com/office/officeart/2005/8/layout/list1"/>
    <dgm:cxn modelId="{30685151-BAF2-485A-A110-081D16A35609}" type="presOf" srcId="{E89DCD5E-206D-4A34-83C7-5F0DFBB34075}" destId="{9E97D209-C42D-48CA-B657-92A0F38F0716}" srcOrd="0" destOrd="1" presId="urn:microsoft.com/office/officeart/2005/8/layout/list1"/>
    <dgm:cxn modelId="{EAFE5272-5674-4A33-81B0-4F3027E4851B}" srcId="{C11FC0C1-41A2-492E-9A79-5E8ABB30EEB8}" destId="{3B1EA04D-A331-4814-80F1-604B168F5D7A}" srcOrd="0" destOrd="0" parTransId="{E81FB34B-74EE-4A74-8FE7-32728B0D52CC}" sibTransId="{F32CB540-306C-4C8F-A7B8-B1BC6C46D311}"/>
    <dgm:cxn modelId="{B16A497E-D5D7-401E-BD5C-8A6292869C60}" type="presOf" srcId="{5DAAAE08-AD07-4982-9BB1-ABFEDBE60F7F}" destId="{C09CED7E-9B33-42EA-B0C9-24268DA36E30}" srcOrd="0" destOrd="2" presId="urn:microsoft.com/office/officeart/2005/8/layout/list1"/>
    <dgm:cxn modelId="{2154BD7E-3BA0-45D8-B689-E0DC7C9658A4}" srcId="{C11FC0C1-41A2-492E-9A79-5E8ABB30EEB8}" destId="{624EE13C-F40D-4CA2-B4F3-9AB87DE8400C}" srcOrd="2" destOrd="0" parTransId="{EDC45F13-3E54-48FB-A6C4-7478A82C753A}" sibTransId="{4113EA80-34A8-4A24-8BE2-053F78F538DF}"/>
    <dgm:cxn modelId="{790E8A84-D077-4D41-8ED0-22AE4584DF6C}" srcId="{624EE13C-F40D-4CA2-B4F3-9AB87DE8400C}" destId="{8A8F913E-7BB7-4CE9-8E90-33FB4DFF9379}" srcOrd="0" destOrd="0" parTransId="{A2A89056-E1D2-4A08-A261-B369EFCD652E}" sibTransId="{3C83EAB6-222A-4D0E-A982-A65AA0B0CA6D}"/>
    <dgm:cxn modelId="{D442AE88-0BA3-4405-A24F-D681F5F1E6F5}" srcId="{624EE13C-F40D-4CA2-B4F3-9AB87DE8400C}" destId="{6B02FDFE-F95A-44F0-A3D2-85115EF64320}" srcOrd="1" destOrd="0" parTransId="{A0CEC47A-0360-4561-8755-77F295465B59}" sibTransId="{198C9C77-1D16-4402-8A60-D36FB4003A8E}"/>
    <dgm:cxn modelId="{A12D9E94-2A88-460E-8029-B06AB41EE537}" srcId="{68BEDB24-A85B-455B-B8BD-06D3F712403A}" destId="{59256789-38D3-471F-996C-054216922BD2}" srcOrd="0" destOrd="0" parTransId="{A25133EF-9DE2-4AB6-BF6D-4BAD4B7FE989}" sibTransId="{F7C98724-2730-4849-9A39-8CFC8B71FA5E}"/>
    <dgm:cxn modelId="{8B407B9E-3B39-41F3-8B31-760D7C55FFC2}" srcId="{C11FC0C1-41A2-492E-9A79-5E8ABB30EEB8}" destId="{68BEDB24-A85B-455B-B8BD-06D3F712403A}" srcOrd="1" destOrd="0" parTransId="{CD7C6E35-C293-4447-BD31-A8EF76C1E5DC}" sibTransId="{69A4E796-F0BD-4F8D-8089-842A441CA641}"/>
    <dgm:cxn modelId="{70334CC2-6FA4-431A-87C0-A7514D8F25C3}" type="presOf" srcId="{3B1EA04D-A331-4814-80F1-604B168F5D7A}" destId="{4120DDFE-5301-4348-98EC-2978C9243776}" srcOrd="0" destOrd="0" presId="urn:microsoft.com/office/officeart/2005/8/layout/list1"/>
    <dgm:cxn modelId="{528304CA-17F6-4B3C-870A-22730B0E27CE}" srcId="{68BEDB24-A85B-455B-B8BD-06D3F712403A}" destId="{E89DCD5E-206D-4A34-83C7-5F0DFBB34075}" srcOrd="1" destOrd="0" parTransId="{10A5838C-1349-4F12-916C-1F6331D666D3}" sibTransId="{4A901D05-B20E-4C3C-86EC-6A2DFE5C7191}"/>
    <dgm:cxn modelId="{BC3A2FCD-6C1A-48C0-9424-D703E593A547}" srcId="{3B1EA04D-A331-4814-80F1-604B168F5D7A}" destId="{AB420C22-698F-4640-9EB9-4AC49C295550}" srcOrd="0" destOrd="0" parTransId="{87753C50-331D-4A2D-9F6B-855D7AEA9D4D}" sibTransId="{82342E19-BAA8-4216-974F-7F18F86D452D}"/>
    <dgm:cxn modelId="{D039FBFB-3FA3-409E-81BA-45CEC00C7C46}" type="presOf" srcId="{C11FC0C1-41A2-492E-9A79-5E8ABB30EEB8}" destId="{87F5F3FD-E7FF-45C0-8515-47D5976CAC63}" srcOrd="0" destOrd="0" presId="urn:microsoft.com/office/officeart/2005/8/layout/list1"/>
    <dgm:cxn modelId="{E69BE6E1-9A7E-4577-A73C-E3319DC3C8AE}" type="presParOf" srcId="{87F5F3FD-E7FF-45C0-8515-47D5976CAC63}" destId="{85F33293-8DCD-4B5F-B56A-D1ABA2ABDB7B}" srcOrd="0" destOrd="0" presId="urn:microsoft.com/office/officeart/2005/8/layout/list1"/>
    <dgm:cxn modelId="{C2C778D9-B2EB-4D3F-99CF-DCF2AA21FD33}" type="presParOf" srcId="{85F33293-8DCD-4B5F-B56A-D1ABA2ABDB7B}" destId="{4120DDFE-5301-4348-98EC-2978C9243776}" srcOrd="0" destOrd="0" presId="urn:microsoft.com/office/officeart/2005/8/layout/list1"/>
    <dgm:cxn modelId="{D63C5D22-DB57-4296-B549-837D44B89DE6}" type="presParOf" srcId="{85F33293-8DCD-4B5F-B56A-D1ABA2ABDB7B}" destId="{A3B27D3F-4BD0-4AA0-A25D-916F5117C070}" srcOrd="1" destOrd="0" presId="urn:microsoft.com/office/officeart/2005/8/layout/list1"/>
    <dgm:cxn modelId="{D9A92F58-DD83-4304-B028-2E45F9FB61E1}" type="presParOf" srcId="{87F5F3FD-E7FF-45C0-8515-47D5976CAC63}" destId="{F1DAF9E1-E99D-404C-B073-C5C76387FD2C}" srcOrd="1" destOrd="0" presId="urn:microsoft.com/office/officeart/2005/8/layout/list1"/>
    <dgm:cxn modelId="{F02A4426-ED98-4DA9-9D24-2ADFCF143D9F}" type="presParOf" srcId="{87F5F3FD-E7FF-45C0-8515-47D5976CAC63}" destId="{4546C8BE-7B50-46AB-AA3C-532771E758ED}" srcOrd="2" destOrd="0" presId="urn:microsoft.com/office/officeart/2005/8/layout/list1"/>
    <dgm:cxn modelId="{08B324FF-2CEF-4B2F-8161-082EADA968A0}" type="presParOf" srcId="{87F5F3FD-E7FF-45C0-8515-47D5976CAC63}" destId="{851EF96D-EEF9-4511-AF7C-21565921E51D}" srcOrd="3" destOrd="0" presId="urn:microsoft.com/office/officeart/2005/8/layout/list1"/>
    <dgm:cxn modelId="{8C6661EE-826D-4907-939C-8D8A60D93FD6}" type="presParOf" srcId="{87F5F3FD-E7FF-45C0-8515-47D5976CAC63}" destId="{E8DEC23F-4A08-41F4-A1AF-2E355DE48303}" srcOrd="4" destOrd="0" presId="urn:microsoft.com/office/officeart/2005/8/layout/list1"/>
    <dgm:cxn modelId="{8D0C9165-BBB5-45FE-980D-95E26CB994BA}" type="presParOf" srcId="{E8DEC23F-4A08-41F4-A1AF-2E355DE48303}" destId="{D2C14DCC-EB10-46DE-B07D-5F73922AD296}" srcOrd="0" destOrd="0" presId="urn:microsoft.com/office/officeart/2005/8/layout/list1"/>
    <dgm:cxn modelId="{5D16C16A-5D38-4C00-BF1F-1E1E96159B33}" type="presParOf" srcId="{E8DEC23F-4A08-41F4-A1AF-2E355DE48303}" destId="{E75C551C-5C2E-4665-99ED-DEB0427EAA76}" srcOrd="1" destOrd="0" presId="urn:microsoft.com/office/officeart/2005/8/layout/list1"/>
    <dgm:cxn modelId="{BF3F7C88-E34A-4D1B-815D-6DDE50A400C4}" type="presParOf" srcId="{87F5F3FD-E7FF-45C0-8515-47D5976CAC63}" destId="{3CD6732F-BCF8-4B94-A87F-66EA9A660D84}" srcOrd="5" destOrd="0" presId="urn:microsoft.com/office/officeart/2005/8/layout/list1"/>
    <dgm:cxn modelId="{DC92ED4E-6ECE-43EE-AA3B-57791B8E07CE}" type="presParOf" srcId="{87F5F3FD-E7FF-45C0-8515-47D5976CAC63}" destId="{9E97D209-C42D-48CA-B657-92A0F38F0716}" srcOrd="6" destOrd="0" presId="urn:microsoft.com/office/officeart/2005/8/layout/list1"/>
    <dgm:cxn modelId="{2655C1C0-79CD-4E0F-930B-CA41186EFEDD}" type="presParOf" srcId="{87F5F3FD-E7FF-45C0-8515-47D5976CAC63}" destId="{A8A1CC9A-34F4-4B3B-8975-C6D57A4E022E}" srcOrd="7" destOrd="0" presId="urn:microsoft.com/office/officeart/2005/8/layout/list1"/>
    <dgm:cxn modelId="{E6F86748-A624-4C15-81DA-1E8E22101B7B}" type="presParOf" srcId="{87F5F3FD-E7FF-45C0-8515-47D5976CAC63}" destId="{B976DCC8-441B-4B0D-ACF2-38A1C9C28A6A}" srcOrd="8" destOrd="0" presId="urn:microsoft.com/office/officeart/2005/8/layout/list1"/>
    <dgm:cxn modelId="{64C478F0-F9AC-4C84-9B95-D157CBCA8F3D}" type="presParOf" srcId="{B976DCC8-441B-4B0D-ACF2-38A1C9C28A6A}" destId="{2FF9F905-E970-485B-BC5D-E8BE93A2EF58}" srcOrd="0" destOrd="0" presId="urn:microsoft.com/office/officeart/2005/8/layout/list1"/>
    <dgm:cxn modelId="{D998321D-84FB-429D-A915-6717E29220F5}" type="presParOf" srcId="{B976DCC8-441B-4B0D-ACF2-38A1C9C28A6A}" destId="{20194847-91E0-43BA-9176-E4DD8368D0C1}" srcOrd="1" destOrd="0" presId="urn:microsoft.com/office/officeart/2005/8/layout/list1"/>
    <dgm:cxn modelId="{8CA4C100-9329-4E38-9EF6-1986C6D65BE0}" type="presParOf" srcId="{87F5F3FD-E7FF-45C0-8515-47D5976CAC63}" destId="{0C8FFD63-8DA9-439E-B129-C4443D01FB9D}" srcOrd="9" destOrd="0" presId="urn:microsoft.com/office/officeart/2005/8/layout/list1"/>
    <dgm:cxn modelId="{BD360CF2-BADC-48BB-8F7E-05066F4293E4}" type="presParOf" srcId="{87F5F3FD-E7FF-45C0-8515-47D5976CAC63}" destId="{C09CED7E-9B33-42EA-B0C9-24268DA36E3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1FC0C1-41A2-492E-9A79-5E8ABB30EEB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B1EA04D-A331-4814-80F1-604B168F5D7A}">
      <dgm:prSet/>
      <dgm:spPr/>
      <dgm:t>
        <a:bodyPr/>
        <a:lstStyle/>
        <a:p>
          <a:r>
            <a:rPr lang="en-GB" b="1"/>
            <a:t>Key Message:</a:t>
          </a:r>
          <a:endParaRPr lang="en-US"/>
        </a:p>
      </dgm:t>
    </dgm:pt>
    <dgm:pt modelId="{E81FB34B-74EE-4A74-8FE7-32728B0D52CC}" type="parTrans" cxnId="{EAFE5272-5674-4A33-81B0-4F3027E4851B}">
      <dgm:prSet/>
      <dgm:spPr/>
      <dgm:t>
        <a:bodyPr/>
        <a:lstStyle/>
        <a:p>
          <a:endParaRPr lang="en-US"/>
        </a:p>
      </dgm:t>
    </dgm:pt>
    <dgm:pt modelId="{F32CB540-306C-4C8F-A7B8-B1BC6C46D311}" type="sibTrans" cxnId="{EAFE5272-5674-4A33-81B0-4F3027E4851B}">
      <dgm:prSet/>
      <dgm:spPr/>
      <dgm:t>
        <a:bodyPr/>
        <a:lstStyle/>
        <a:p>
          <a:endParaRPr lang="en-US"/>
        </a:p>
      </dgm:t>
    </dgm:pt>
    <dgm:pt modelId="{68BEDB24-A85B-455B-B8BD-06D3F712403A}">
      <dgm:prSet/>
      <dgm:spPr/>
      <dgm:t>
        <a:bodyPr/>
        <a:lstStyle/>
        <a:p>
          <a:r>
            <a:rPr lang="en-GB" b="1"/>
            <a:t>Why this Matters:</a:t>
          </a:r>
          <a:endParaRPr lang="en-US"/>
        </a:p>
      </dgm:t>
    </dgm:pt>
    <dgm:pt modelId="{CD7C6E35-C293-4447-BD31-A8EF76C1E5DC}" type="parTrans" cxnId="{8B407B9E-3B39-41F3-8B31-760D7C55FFC2}">
      <dgm:prSet/>
      <dgm:spPr/>
      <dgm:t>
        <a:bodyPr/>
        <a:lstStyle/>
        <a:p>
          <a:endParaRPr lang="en-US"/>
        </a:p>
      </dgm:t>
    </dgm:pt>
    <dgm:pt modelId="{69A4E796-F0BD-4F8D-8089-842A441CA641}" type="sibTrans" cxnId="{8B407B9E-3B39-41F3-8B31-760D7C55FFC2}">
      <dgm:prSet/>
      <dgm:spPr/>
      <dgm:t>
        <a:bodyPr/>
        <a:lstStyle/>
        <a:p>
          <a:endParaRPr lang="en-US"/>
        </a:p>
      </dgm:t>
    </dgm:pt>
    <dgm:pt modelId="{624EE13C-F40D-4CA2-B4F3-9AB87DE8400C}">
      <dgm:prSet/>
      <dgm:spPr/>
      <dgm:t>
        <a:bodyPr/>
        <a:lstStyle/>
        <a:p>
          <a:r>
            <a:rPr lang="en-GB" b="1"/>
            <a:t>What Needs to Change:</a:t>
          </a:r>
          <a:endParaRPr lang="en-US"/>
        </a:p>
      </dgm:t>
    </dgm:pt>
    <dgm:pt modelId="{EDC45F13-3E54-48FB-A6C4-7478A82C753A}" type="parTrans" cxnId="{2154BD7E-3BA0-45D8-B689-E0DC7C9658A4}">
      <dgm:prSet/>
      <dgm:spPr/>
      <dgm:t>
        <a:bodyPr/>
        <a:lstStyle/>
        <a:p>
          <a:endParaRPr lang="en-US"/>
        </a:p>
      </dgm:t>
    </dgm:pt>
    <dgm:pt modelId="{4113EA80-34A8-4A24-8BE2-053F78F538DF}" type="sibTrans" cxnId="{2154BD7E-3BA0-45D8-B689-E0DC7C9658A4}">
      <dgm:prSet/>
      <dgm:spPr/>
      <dgm:t>
        <a:bodyPr/>
        <a:lstStyle/>
        <a:p>
          <a:endParaRPr lang="en-US"/>
        </a:p>
      </dgm:t>
    </dgm:pt>
    <dgm:pt modelId="{FEA3325D-7B10-4F9A-9F25-4D8AD1968FF8}">
      <dgm:prSet/>
      <dgm:spPr/>
      <dgm:t>
        <a:bodyPr/>
        <a:lstStyle/>
        <a:p>
          <a:r>
            <a:rPr lang="en-GB"/>
            <a:t>Inclusion must recognise that people have many identities. We must shape policies and spaces that reflect the full diversity of disabled people.</a:t>
          </a:r>
          <a:endParaRPr lang="en-US"/>
        </a:p>
      </dgm:t>
    </dgm:pt>
    <dgm:pt modelId="{BC81927E-796D-41F2-9AC5-0897910BA99C}" type="parTrans" cxnId="{1B3D5EAB-FF86-45B2-A56E-AFBB468A8374}">
      <dgm:prSet/>
      <dgm:spPr/>
      <dgm:t>
        <a:bodyPr/>
        <a:lstStyle/>
        <a:p>
          <a:endParaRPr lang="en-GB"/>
        </a:p>
      </dgm:t>
    </dgm:pt>
    <dgm:pt modelId="{1D19D652-E4CF-46C3-8492-C1515CD9B0E5}" type="sibTrans" cxnId="{1B3D5EAB-FF86-45B2-A56E-AFBB468A8374}">
      <dgm:prSet/>
      <dgm:spPr/>
      <dgm:t>
        <a:bodyPr/>
        <a:lstStyle/>
        <a:p>
          <a:endParaRPr lang="en-GB"/>
        </a:p>
      </dgm:t>
    </dgm:pt>
    <dgm:pt modelId="{91AE5AB7-3A01-470C-BB77-DD38CEE2D11F}">
      <dgm:prSet/>
      <dgm:spPr/>
      <dgm:t>
        <a:bodyPr/>
        <a:lstStyle/>
        <a:p>
          <a:r>
            <a:rPr lang="en-GB"/>
            <a:t>One-size-fits-all approaches will often </a:t>
          </a:r>
          <a:r>
            <a:rPr lang="en-GB" b="1"/>
            <a:t>miss key needs</a:t>
          </a:r>
          <a:r>
            <a:rPr lang="en-GB"/>
            <a:t>.</a:t>
          </a:r>
        </a:p>
      </dgm:t>
    </dgm:pt>
    <dgm:pt modelId="{4577A872-2454-4C42-8F89-1164DE1F4C38}" type="parTrans" cxnId="{2F44E0ED-E5F6-4B78-9B86-18A9393510C3}">
      <dgm:prSet/>
      <dgm:spPr/>
      <dgm:t>
        <a:bodyPr/>
        <a:lstStyle/>
        <a:p>
          <a:endParaRPr lang="en-GB"/>
        </a:p>
      </dgm:t>
    </dgm:pt>
    <dgm:pt modelId="{85752310-54E3-49CC-9A6A-A51DA434C4B7}" type="sibTrans" cxnId="{2F44E0ED-E5F6-4B78-9B86-18A9393510C3}">
      <dgm:prSet/>
      <dgm:spPr/>
      <dgm:t>
        <a:bodyPr/>
        <a:lstStyle/>
        <a:p>
          <a:endParaRPr lang="en-GB"/>
        </a:p>
      </dgm:t>
    </dgm:pt>
    <dgm:pt modelId="{93E54005-0323-41B5-9B06-25BF987248FF}">
      <dgm:prSet/>
      <dgm:spPr/>
      <dgm:t>
        <a:bodyPr/>
        <a:lstStyle/>
        <a:p>
          <a:r>
            <a:rPr lang="en-GB"/>
            <a:t>Disabled people may face </a:t>
          </a:r>
          <a:r>
            <a:rPr lang="en-GB" b="1"/>
            <a:t>additional barriers</a:t>
          </a:r>
          <a:r>
            <a:rPr lang="en-GB"/>
            <a:t> due to race, gender, age, sexuality, religion or other identities.</a:t>
          </a:r>
          <a:endParaRPr lang="en-US"/>
        </a:p>
      </dgm:t>
    </dgm:pt>
    <dgm:pt modelId="{B4D30BAF-C447-4F8C-803C-AF736A325098}" type="parTrans" cxnId="{9C5636DB-B6C7-4C1A-8452-50366EBC43C5}">
      <dgm:prSet/>
      <dgm:spPr/>
      <dgm:t>
        <a:bodyPr/>
        <a:lstStyle/>
        <a:p>
          <a:endParaRPr lang="en-GB"/>
        </a:p>
      </dgm:t>
    </dgm:pt>
    <dgm:pt modelId="{540DB5D3-463C-4E6B-B948-CE80AFE5B4A4}" type="sibTrans" cxnId="{9C5636DB-B6C7-4C1A-8452-50366EBC43C5}">
      <dgm:prSet/>
      <dgm:spPr/>
      <dgm:t>
        <a:bodyPr/>
        <a:lstStyle/>
        <a:p>
          <a:endParaRPr lang="en-GB"/>
        </a:p>
      </dgm:t>
    </dgm:pt>
    <dgm:pt modelId="{9874E319-74CD-4930-B140-439CCBF51953}">
      <dgm:prSet/>
      <dgm:spPr/>
      <dgm:t>
        <a:bodyPr/>
        <a:lstStyle/>
        <a:p>
          <a:r>
            <a:rPr lang="en-GB"/>
            <a:t>Make sure policies and services </a:t>
          </a:r>
          <a:r>
            <a:rPr lang="en-GB" b="1"/>
            <a:t>actively consider</a:t>
          </a:r>
          <a:r>
            <a:rPr lang="en-GB"/>
            <a:t> the needs of people with </a:t>
          </a:r>
          <a:r>
            <a:rPr lang="en-GB" b="1"/>
            <a:t>multiple, intersecting identities</a:t>
          </a:r>
          <a:r>
            <a:rPr lang="en-GB"/>
            <a:t>.</a:t>
          </a:r>
        </a:p>
      </dgm:t>
    </dgm:pt>
    <dgm:pt modelId="{15F920EC-775D-4CC0-8279-9716A22BCE12}" type="parTrans" cxnId="{856E949E-5547-415E-854B-F8D09EAC8E8D}">
      <dgm:prSet/>
      <dgm:spPr/>
      <dgm:t>
        <a:bodyPr/>
        <a:lstStyle/>
        <a:p>
          <a:endParaRPr lang="en-GB"/>
        </a:p>
      </dgm:t>
    </dgm:pt>
    <dgm:pt modelId="{5A6A8011-B603-46C3-827C-23590F1ACC6D}" type="sibTrans" cxnId="{856E949E-5547-415E-854B-F8D09EAC8E8D}">
      <dgm:prSet/>
      <dgm:spPr/>
      <dgm:t>
        <a:bodyPr/>
        <a:lstStyle/>
        <a:p>
          <a:endParaRPr lang="en-GB"/>
        </a:p>
      </dgm:t>
    </dgm:pt>
    <dgm:pt modelId="{73850E5A-C3A4-4903-943A-B8CF1FDF94BB}">
      <dgm:prSet/>
      <dgm:spPr/>
      <dgm:t>
        <a:bodyPr/>
        <a:lstStyle/>
        <a:p>
          <a:r>
            <a:rPr lang="en-GB" b="1"/>
            <a:t>Collaborate and co-produce</a:t>
          </a:r>
          <a:r>
            <a:rPr lang="en-GB"/>
            <a:t> with disabled people from all backgrounds when shaping strategy and policy.</a:t>
          </a:r>
          <a:endParaRPr lang="en-US"/>
        </a:p>
      </dgm:t>
    </dgm:pt>
    <dgm:pt modelId="{2DC65D59-82B5-475D-BBA8-671321B76D80}" type="parTrans" cxnId="{5BC26508-4078-4AFA-B47B-D74C0D471ED3}">
      <dgm:prSet/>
      <dgm:spPr/>
      <dgm:t>
        <a:bodyPr/>
        <a:lstStyle/>
        <a:p>
          <a:endParaRPr lang="en-GB"/>
        </a:p>
      </dgm:t>
    </dgm:pt>
    <dgm:pt modelId="{8E6445FC-2DDC-4473-B10B-279696A96C95}" type="sibTrans" cxnId="{5BC26508-4078-4AFA-B47B-D74C0D471ED3}">
      <dgm:prSet/>
      <dgm:spPr/>
      <dgm:t>
        <a:bodyPr/>
        <a:lstStyle/>
        <a:p>
          <a:endParaRPr lang="en-GB"/>
        </a:p>
      </dgm:t>
    </dgm:pt>
    <dgm:pt modelId="{87F5F3FD-E7FF-45C0-8515-47D5976CAC63}" type="pres">
      <dgm:prSet presAssocID="{C11FC0C1-41A2-492E-9A79-5E8ABB30EEB8}" presName="linear" presStyleCnt="0">
        <dgm:presLayoutVars>
          <dgm:dir/>
          <dgm:animLvl val="lvl"/>
          <dgm:resizeHandles val="exact"/>
        </dgm:presLayoutVars>
      </dgm:prSet>
      <dgm:spPr/>
    </dgm:pt>
    <dgm:pt modelId="{85F33293-8DCD-4B5F-B56A-D1ABA2ABDB7B}" type="pres">
      <dgm:prSet presAssocID="{3B1EA04D-A331-4814-80F1-604B168F5D7A}" presName="parentLin" presStyleCnt="0"/>
      <dgm:spPr/>
    </dgm:pt>
    <dgm:pt modelId="{4120DDFE-5301-4348-98EC-2978C9243776}" type="pres">
      <dgm:prSet presAssocID="{3B1EA04D-A331-4814-80F1-604B168F5D7A}" presName="parentLeftMargin" presStyleLbl="node1" presStyleIdx="0" presStyleCnt="3"/>
      <dgm:spPr/>
    </dgm:pt>
    <dgm:pt modelId="{A3B27D3F-4BD0-4AA0-A25D-916F5117C070}" type="pres">
      <dgm:prSet presAssocID="{3B1EA04D-A331-4814-80F1-604B168F5D7A}" presName="parentText" presStyleLbl="node1" presStyleIdx="0" presStyleCnt="3">
        <dgm:presLayoutVars>
          <dgm:chMax val="0"/>
          <dgm:bulletEnabled val="1"/>
        </dgm:presLayoutVars>
      </dgm:prSet>
      <dgm:spPr/>
    </dgm:pt>
    <dgm:pt modelId="{F1DAF9E1-E99D-404C-B073-C5C76387FD2C}" type="pres">
      <dgm:prSet presAssocID="{3B1EA04D-A331-4814-80F1-604B168F5D7A}" presName="negativeSpace" presStyleCnt="0"/>
      <dgm:spPr/>
    </dgm:pt>
    <dgm:pt modelId="{4546C8BE-7B50-46AB-AA3C-532771E758ED}" type="pres">
      <dgm:prSet presAssocID="{3B1EA04D-A331-4814-80F1-604B168F5D7A}" presName="childText" presStyleLbl="conFgAcc1" presStyleIdx="0" presStyleCnt="3">
        <dgm:presLayoutVars>
          <dgm:bulletEnabled val="1"/>
        </dgm:presLayoutVars>
      </dgm:prSet>
      <dgm:spPr/>
    </dgm:pt>
    <dgm:pt modelId="{851EF96D-EEF9-4511-AF7C-21565921E51D}" type="pres">
      <dgm:prSet presAssocID="{F32CB540-306C-4C8F-A7B8-B1BC6C46D311}" presName="spaceBetweenRectangles" presStyleCnt="0"/>
      <dgm:spPr/>
    </dgm:pt>
    <dgm:pt modelId="{E8DEC23F-4A08-41F4-A1AF-2E355DE48303}" type="pres">
      <dgm:prSet presAssocID="{68BEDB24-A85B-455B-B8BD-06D3F712403A}" presName="parentLin" presStyleCnt="0"/>
      <dgm:spPr/>
    </dgm:pt>
    <dgm:pt modelId="{D2C14DCC-EB10-46DE-B07D-5F73922AD296}" type="pres">
      <dgm:prSet presAssocID="{68BEDB24-A85B-455B-B8BD-06D3F712403A}" presName="parentLeftMargin" presStyleLbl="node1" presStyleIdx="0" presStyleCnt="3"/>
      <dgm:spPr/>
    </dgm:pt>
    <dgm:pt modelId="{E75C551C-5C2E-4665-99ED-DEB0427EAA76}" type="pres">
      <dgm:prSet presAssocID="{68BEDB24-A85B-455B-B8BD-06D3F712403A}" presName="parentText" presStyleLbl="node1" presStyleIdx="1" presStyleCnt="3">
        <dgm:presLayoutVars>
          <dgm:chMax val="0"/>
          <dgm:bulletEnabled val="1"/>
        </dgm:presLayoutVars>
      </dgm:prSet>
      <dgm:spPr/>
    </dgm:pt>
    <dgm:pt modelId="{3CD6732F-BCF8-4B94-A87F-66EA9A660D84}" type="pres">
      <dgm:prSet presAssocID="{68BEDB24-A85B-455B-B8BD-06D3F712403A}" presName="negativeSpace" presStyleCnt="0"/>
      <dgm:spPr/>
    </dgm:pt>
    <dgm:pt modelId="{9E97D209-C42D-48CA-B657-92A0F38F0716}" type="pres">
      <dgm:prSet presAssocID="{68BEDB24-A85B-455B-B8BD-06D3F712403A}" presName="childText" presStyleLbl="conFgAcc1" presStyleIdx="1" presStyleCnt="3">
        <dgm:presLayoutVars>
          <dgm:bulletEnabled val="1"/>
        </dgm:presLayoutVars>
      </dgm:prSet>
      <dgm:spPr/>
    </dgm:pt>
    <dgm:pt modelId="{A8A1CC9A-34F4-4B3B-8975-C6D57A4E022E}" type="pres">
      <dgm:prSet presAssocID="{69A4E796-F0BD-4F8D-8089-842A441CA641}" presName="spaceBetweenRectangles" presStyleCnt="0"/>
      <dgm:spPr/>
    </dgm:pt>
    <dgm:pt modelId="{B976DCC8-441B-4B0D-ACF2-38A1C9C28A6A}" type="pres">
      <dgm:prSet presAssocID="{624EE13C-F40D-4CA2-B4F3-9AB87DE8400C}" presName="parentLin" presStyleCnt="0"/>
      <dgm:spPr/>
    </dgm:pt>
    <dgm:pt modelId="{2FF9F905-E970-485B-BC5D-E8BE93A2EF58}" type="pres">
      <dgm:prSet presAssocID="{624EE13C-F40D-4CA2-B4F3-9AB87DE8400C}" presName="parentLeftMargin" presStyleLbl="node1" presStyleIdx="1" presStyleCnt="3"/>
      <dgm:spPr/>
    </dgm:pt>
    <dgm:pt modelId="{20194847-91E0-43BA-9176-E4DD8368D0C1}" type="pres">
      <dgm:prSet presAssocID="{624EE13C-F40D-4CA2-B4F3-9AB87DE8400C}" presName="parentText" presStyleLbl="node1" presStyleIdx="2" presStyleCnt="3">
        <dgm:presLayoutVars>
          <dgm:chMax val="0"/>
          <dgm:bulletEnabled val="1"/>
        </dgm:presLayoutVars>
      </dgm:prSet>
      <dgm:spPr/>
    </dgm:pt>
    <dgm:pt modelId="{0C8FFD63-8DA9-439E-B129-C4443D01FB9D}" type="pres">
      <dgm:prSet presAssocID="{624EE13C-F40D-4CA2-B4F3-9AB87DE8400C}" presName="negativeSpace" presStyleCnt="0"/>
      <dgm:spPr/>
    </dgm:pt>
    <dgm:pt modelId="{C09CED7E-9B33-42EA-B0C9-24268DA36E30}" type="pres">
      <dgm:prSet presAssocID="{624EE13C-F40D-4CA2-B4F3-9AB87DE8400C}" presName="childText" presStyleLbl="conFgAcc1" presStyleIdx="2" presStyleCnt="3">
        <dgm:presLayoutVars>
          <dgm:bulletEnabled val="1"/>
        </dgm:presLayoutVars>
      </dgm:prSet>
      <dgm:spPr/>
    </dgm:pt>
  </dgm:ptLst>
  <dgm:cxnLst>
    <dgm:cxn modelId="{5AD83208-5EB2-4BBD-85F7-87FF7E85EDBD}" type="presOf" srcId="{68BEDB24-A85B-455B-B8BD-06D3F712403A}" destId="{D2C14DCC-EB10-46DE-B07D-5F73922AD296}" srcOrd="0" destOrd="0" presId="urn:microsoft.com/office/officeart/2005/8/layout/list1"/>
    <dgm:cxn modelId="{5BC26508-4078-4AFA-B47B-D74C0D471ED3}" srcId="{624EE13C-F40D-4CA2-B4F3-9AB87DE8400C}" destId="{73850E5A-C3A4-4903-943A-B8CF1FDF94BB}" srcOrd="0" destOrd="0" parTransId="{2DC65D59-82B5-475D-BBA8-671321B76D80}" sibTransId="{8E6445FC-2DDC-4473-B10B-279696A96C95}"/>
    <dgm:cxn modelId="{AEEF6F1E-B7E3-4586-9930-C42302499279}" type="presOf" srcId="{624EE13C-F40D-4CA2-B4F3-9AB87DE8400C}" destId="{2FF9F905-E970-485B-BC5D-E8BE93A2EF58}" srcOrd="0" destOrd="0" presId="urn:microsoft.com/office/officeart/2005/8/layout/list1"/>
    <dgm:cxn modelId="{2E237328-13EF-47FB-B190-AA4AEC7BF534}" type="presOf" srcId="{3B1EA04D-A331-4814-80F1-604B168F5D7A}" destId="{A3B27D3F-4BD0-4AA0-A25D-916F5117C070}" srcOrd="1" destOrd="0" presId="urn:microsoft.com/office/officeart/2005/8/layout/list1"/>
    <dgm:cxn modelId="{CA0F4B36-423F-49A9-9895-DA2B59A17C90}" type="presOf" srcId="{9874E319-74CD-4930-B140-439CCBF51953}" destId="{C09CED7E-9B33-42EA-B0C9-24268DA36E30}" srcOrd="0" destOrd="1" presId="urn:microsoft.com/office/officeart/2005/8/layout/list1"/>
    <dgm:cxn modelId="{9CEDE362-A426-494A-9492-BD2E6D61A023}" type="presOf" srcId="{624EE13C-F40D-4CA2-B4F3-9AB87DE8400C}" destId="{20194847-91E0-43BA-9176-E4DD8368D0C1}" srcOrd="1" destOrd="0" presId="urn:microsoft.com/office/officeart/2005/8/layout/list1"/>
    <dgm:cxn modelId="{2B506463-A8C8-4109-9768-9A9633A6DBA4}" type="presOf" srcId="{68BEDB24-A85B-455B-B8BD-06D3F712403A}" destId="{E75C551C-5C2E-4665-99ED-DEB0427EAA76}" srcOrd="1" destOrd="0" presId="urn:microsoft.com/office/officeart/2005/8/layout/list1"/>
    <dgm:cxn modelId="{06438C4A-AC7B-4999-A139-016E838749B4}" type="presOf" srcId="{FEA3325D-7B10-4F9A-9F25-4D8AD1968FF8}" destId="{4546C8BE-7B50-46AB-AA3C-532771E758ED}" srcOrd="0" destOrd="0" presId="urn:microsoft.com/office/officeart/2005/8/layout/list1"/>
    <dgm:cxn modelId="{EAFE5272-5674-4A33-81B0-4F3027E4851B}" srcId="{C11FC0C1-41A2-492E-9A79-5E8ABB30EEB8}" destId="{3B1EA04D-A331-4814-80F1-604B168F5D7A}" srcOrd="0" destOrd="0" parTransId="{E81FB34B-74EE-4A74-8FE7-32728B0D52CC}" sibTransId="{F32CB540-306C-4C8F-A7B8-B1BC6C46D311}"/>
    <dgm:cxn modelId="{2154BD7E-3BA0-45D8-B689-E0DC7C9658A4}" srcId="{C11FC0C1-41A2-492E-9A79-5E8ABB30EEB8}" destId="{624EE13C-F40D-4CA2-B4F3-9AB87DE8400C}" srcOrd="2" destOrd="0" parTransId="{EDC45F13-3E54-48FB-A6C4-7478A82C753A}" sibTransId="{4113EA80-34A8-4A24-8BE2-053F78F538DF}"/>
    <dgm:cxn modelId="{5C155387-C4E5-491E-ADFB-B515F720CC20}" type="presOf" srcId="{73850E5A-C3A4-4903-943A-B8CF1FDF94BB}" destId="{C09CED7E-9B33-42EA-B0C9-24268DA36E30}" srcOrd="0" destOrd="0" presId="urn:microsoft.com/office/officeart/2005/8/layout/list1"/>
    <dgm:cxn modelId="{8B407B9E-3B39-41F3-8B31-760D7C55FFC2}" srcId="{C11FC0C1-41A2-492E-9A79-5E8ABB30EEB8}" destId="{68BEDB24-A85B-455B-B8BD-06D3F712403A}" srcOrd="1" destOrd="0" parTransId="{CD7C6E35-C293-4447-BD31-A8EF76C1E5DC}" sibTransId="{69A4E796-F0BD-4F8D-8089-842A441CA641}"/>
    <dgm:cxn modelId="{856E949E-5547-415E-854B-F8D09EAC8E8D}" srcId="{624EE13C-F40D-4CA2-B4F3-9AB87DE8400C}" destId="{9874E319-74CD-4930-B140-439CCBF51953}" srcOrd="1" destOrd="0" parTransId="{15F920EC-775D-4CC0-8279-9716A22BCE12}" sibTransId="{5A6A8011-B603-46C3-827C-23590F1ACC6D}"/>
    <dgm:cxn modelId="{1B3D5EAB-FF86-45B2-A56E-AFBB468A8374}" srcId="{3B1EA04D-A331-4814-80F1-604B168F5D7A}" destId="{FEA3325D-7B10-4F9A-9F25-4D8AD1968FF8}" srcOrd="0" destOrd="0" parTransId="{BC81927E-796D-41F2-9AC5-0897910BA99C}" sibTransId="{1D19D652-E4CF-46C3-8492-C1515CD9B0E5}"/>
    <dgm:cxn modelId="{70334CC2-6FA4-431A-87C0-A7514D8F25C3}" type="presOf" srcId="{3B1EA04D-A331-4814-80F1-604B168F5D7A}" destId="{4120DDFE-5301-4348-98EC-2978C9243776}" srcOrd="0" destOrd="0" presId="urn:microsoft.com/office/officeart/2005/8/layout/list1"/>
    <dgm:cxn modelId="{9C5636DB-B6C7-4C1A-8452-50366EBC43C5}" srcId="{68BEDB24-A85B-455B-B8BD-06D3F712403A}" destId="{93E54005-0323-41B5-9B06-25BF987248FF}" srcOrd="0" destOrd="0" parTransId="{B4D30BAF-C447-4F8C-803C-AF736A325098}" sibTransId="{540DB5D3-463C-4E6B-B948-CE80AFE5B4A4}"/>
    <dgm:cxn modelId="{2F44E0ED-E5F6-4B78-9B86-18A9393510C3}" srcId="{68BEDB24-A85B-455B-B8BD-06D3F712403A}" destId="{91AE5AB7-3A01-470C-BB77-DD38CEE2D11F}" srcOrd="1" destOrd="0" parTransId="{4577A872-2454-4C42-8F89-1164DE1F4C38}" sibTransId="{85752310-54E3-49CC-9A6A-A51DA434C4B7}"/>
    <dgm:cxn modelId="{A46854F3-74F8-45D2-BA98-32CC4736040B}" type="presOf" srcId="{93E54005-0323-41B5-9B06-25BF987248FF}" destId="{9E97D209-C42D-48CA-B657-92A0F38F0716}" srcOrd="0" destOrd="0" presId="urn:microsoft.com/office/officeart/2005/8/layout/list1"/>
    <dgm:cxn modelId="{0472DFF6-C70C-4EC3-AC2F-BDFE60D7BD89}" type="presOf" srcId="{91AE5AB7-3A01-470C-BB77-DD38CEE2D11F}" destId="{9E97D209-C42D-48CA-B657-92A0F38F0716}" srcOrd="0" destOrd="1" presId="urn:microsoft.com/office/officeart/2005/8/layout/list1"/>
    <dgm:cxn modelId="{D039FBFB-3FA3-409E-81BA-45CEC00C7C46}" type="presOf" srcId="{C11FC0C1-41A2-492E-9A79-5E8ABB30EEB8}" destId="{87F5F3FD-E7FF-45C0-8515-47D5976CAC63}" srcOrd="0" destOrd="0" presId="urn:microsoft.com/office/officeart/2005/8/layout/list1"/>
    <dgm:cxn modelId="{E69BE6E1-9A7E-4577-A73C-E3319DC3C8AE}" type="presParOf" srcId="{87F5F3FD-E7FF-45C0-8515-47D5976CAC63}" destId="{85F33293-8DCD-4B5F-B56A-D1ABA2ABDB7B}" srcOrd="0" destOrd="0" presId="urn:microsoft.com/office/officeart/2005/8/layout/list1"/>
    <dgm:cxn modelId="{C2C778D9-B2EB-4D3F-99CF-DCF2AA21FD33}" type="presParOf" srcId="{85F33293-8DCD-4B5F-B56A-D1ABA2ABDB7B}" destId="{4120DDFE-5301-4348-98EC-2978C9243776}" srcOrd="0" destOrd="0" presId="urn:microsoft.com/office/officeart/2005/8/layout/list1"/>
    <dgm:cxn modelId="{D63C5D22-DB57-4296-B549-837D44B89DE6}" type="presParOf" srcId="{85F33293-8DCD-4B5F-B56A-D1ABA2ABDB7B}" destId="{A3B27D3F-4BD0-4AA0-A25D-916F5117C070}" srcOrd="1" destOrd="0" presId="urn:microsoft.com/office/officeart/2005/8/layout/list1"/>
    <dgm:cxn modelId="{D9A92F58-DD83-4304-B028-2E45F9FB61E1}" type="presParOf" srcId="{87F5F3FD-E7FF-45C0-8515-47D5976CAC63}" destId="{F1DAF9E1-E99D-404C-B073-C5C76387FD2C}" srcOrd="1" destOrd="0" presId="urn:microsoft.com/office/officeart/2005/8/layout/list1"/>
    <dgm:cxn modelId="{F02A4426-ED98-4DA9-9D24-2ADFCF143D9F}" type="presParOf" srcId="{87F5F3FD-E7FF-45C0-8515-47D5976CAC63}" destId="{4546C8BE-7B50-46AB-AA3C-532771E758ED}" srcOrd="2" destOrd="0" presId="urn:microsoft.com/office/officeart/2005/8/layout/list1"/>
    <dgm:cxn modelId="{08B324FF-2CEF-4B2F-8161-082EADA968A0}" type="presParOf" srcId="{87F5F3FD-E7FF-45C0-8515-47D5976CAC63}" destId="{851EF96D-EEF9-4511-AF7C-21565921E51D}" srcOrd="3" destOrd="0" presId="urn:microsoft.com/office/officeart/2005/8/layout/list1"/>
    <dgm:cxn modelId="{8C6661EE-826D-4907-939C-8D8A60D93FD6}" type="presParOf" srcId="{87F5F3FD-E7FF-45C0-8515-47D5976CAC63}" destId="{E8DEC23F-4A08-41F4-A1AF-2E355DE48303}" srcOrd="4" destOrd="0" presId="urn:microsoft.com/office/officeart/2005/8/layout/list1"/>
    <dgm:cxn modelId="{8D0C9165-BBB5-45FE-980D-95E26CB994BA}" type="presParOf" srcId="{E8DEC23F-4A08-41F4-A1AF-2E355DE48303}" destId="{D2C14DCC-EB10-46DE-B07D-5F73922AD296}" srcOrd="0" destOrd="0" presId="urn:microsoft.com/office/officeart/2005/8/layout/list1"/>
    <dgm:cxn modelId="{5D16C16A-5D38-4C00-BF1F-1E1E96159B33}" type="presParOf" srcId="{E8DEC23F-4A08-41F4-A1AF-2E355DE48303}" destId="{E75C551C-5C2E-4665-99ED-DEB0427EAA76}" srcOrd="1" destOrd="0" presId="urn:microsoft.com/office/officeart/2005/8/layout/list1"/>
    <dgm:cxn modelId="{BF3F7C88-E34A-4D1B-815D-6DDE50A400C4}" type="presParOf" srcId="{87F5F3FD-E7FF-45C0-8515-47D5976CAC63}" destId="{3CD6732F-BCF8-4B94-A87F-66EA9A660D84}" srcOrd="5" destOrd="0" presId="urn:microsoft.com/office/officeart/2005/8/layout/list1"/>
    <dgm:cxn modelId="{DC92ED4E-6ECE-43EE-AA3B-57791B8E07CE}" type="presParOf" srcId="{87F5F3FD-E7FF-45C0-8515-47D5976CAC63}" destId="{9E97D209-C42D-48CA-B657-92A0F38F0716}" srcOrd="6" destOrd="0" presId="urn:microsoft.com/office/officeart/2005/8/layout/list1"/>
    <dgm:cxn modelId="{2655C1C0-79CD-4E0F-930B-CA41186EFEDD}" type="presParOf" srcId="{87F5F3FD-E7FF-45C0-8515-47D5976CAC63}" destId="{A8A1CC9A-34F4-4B3B-8975-C6D57A4E022E}" srcOrd="7" destOrd="0" presId="urn:microsoft.com/office/officeart/2005/8/layout/list1"/>
    <dgm:cxn modelId="{E6F86748-A624-4C15-81DA-1E8E22101B7B}" type="presParOf" srcId="{87F5F3FD-E7FF-45C0-8515-47D5976CAC63}" destId="{B976DCC8-441B-4B0D-ACF2-38A1C9C28A6A}" srcOrd="8" destOrd="0" presId="urn:microsoft.com/office/officeart/2005/8/layout/list1"/>
    <dgm:cxn modelId="{64C478F0-F9AC-4C84-9B95-D157CBCA8F3D}" type="presParOf" srcId="{B976DCC8-441B-4B0D-ACF2-38A1C9C28A6A}" destId="{2FF9F905-E970-485B-BC5D-E8BE93A2EF58}" srcOrd="0" destOrd="0" presId="urn:microsoft.com/office/officeart/2005/8/layout/list1"/>
    <dgm:cxn modelId="{D998321D-84FB-429D-A915-6717E29220F5}" type="presParOf" srcId="{B976DCC8-441B-4B0D-ACF2-38A1C9C28A6A}" destId="{20194847-91E0-43BA-9176-E4DD8368D0C1}" srcOrd="1" destOrd="0" presId="urn:microsoft.com/office/officeart/2005/8/layout/list1"/>
    <dgm:cxn modelId="{8CA4C100-9329-4E38-9EF6-1986C6D65BE0}" type="presParOf" srcId="{87F5F3FD-E7FF-45C0-8515-47D5976CAC63}" destId="{0C8FFD63-8DA9-439E-B129-C4443D01FB9D}" srcOrd="9" destOrd="0" presId="urn:microsoft.com/office/officeart/2005/8/layout/list1"/>
    <dgm:cxn modelId="{BD360CF2-BADC-48BB-8F7E-05066F4293E4}" type="presParOf" srcId="{87F5F3FD-E7FF-45C0-8515-47D5976CAC63}" destId="{C09CED7E-9B33-42EA-B0C9-24268DA36E3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0A8DF5-09B8-4CF8-8D05-26FE4E96467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B92E0F7F-E820-4C61-92D5-1F9523600D9D}">
      <dgm:prSet custT="1"/>
      <dgm:spPr/>
      <dgm:t>
        <a:bodyPr/>
        <a:lstStyle/>
        <a:p>
          <a:r>
            <a:rPr lang="en-GB" sz="2400" dirty="0"/>
            <a:t>Cross-sector action needed across education, healthcare, sport, transport and social care</a:t>
          </a:r>
        </a:p>
      </dgm:t>
    </dgm:pt>
    <dgm:pt modelId="{F969A66B-7512-464D-A8CC-745B8B7A486F}" type="parTrans" cxnId="{B621D6D4-984A-4627-850B-F32566919442}">
      <dgm:prSet/>
      <dgm:spPr/>
      <dgm:t>
        <a:bodyPr/>
        <a:lstStyle/>
        <a:p>
          <a:endParaRPr lang="en-GB" sz="3200"/>
        </a:p>
      </dgm:t>
    </dgm:pt>
    <dgm:pt modelId="{676BAE22-ADD4-48A0-940C-F3A848BB1C5C}" type="sibTrans" cxnId="{B621D6D4-984A-4627-850B-F32566919442}">
      <dgm:prSet/>
      <dgm:spPr/>
      <dgm:t>
        <a:bodyPr/>
        <a:lstStyle/>
        <a:p>
          <a:endParaRPr lang="en-GB" sz="3200"/>
        </a:p>
      </dgm:t>
    </dgm:pt>
    <dgm:pt modelId="{6350385F-FBCB-4793-A831-0DA3F5C8F6AA}">
      <dgm:prSet custT="1"/>
      <dgm:spPr/>
      <dgm:t>
        <a:bodyPr/>
        <a:lstStyle/>
        <a:p>
          <a:r>
            <a:rPr lang="en-GB" sz="2400" dirty="0"/>
            <a:t>Scottish Elections 2026</a:t>
          </a:r>
        </a:p>
      </dgm:t>
    </dgm:pt>
    <dgm:pt modelId="{32074CD3-461B-4767-9A54-C88338C70904}" type="parTrans" cxnId="{B470C973-ECE2-4489-B5F6-CD1383A19FF5}">
      <dgm:prSet/>
      <dgm:spPr/>
      <dgm:t>
        <a:bodyPr/>
        <a:lstStyle/>
        <a:p>
          <a:endParaRPr lang="en-GB" sz="3200"/>
        </a:p>
      </dgm:t>
    </dgm:pt>
    <dgm:pt modelId="{7CF3DAD8-7F51-4F74-8A58-49ED28628473}" type="sibTrans" cxnId="{B470C973-ECE2-4489-B5F6-CD1383A19FF5}">
      <dgm:prSet/>
      <dgm:spPr/>
      <dgm:t>
        <a:bodyPr/>
        <a:lstStyle/>
        <a:p>
          <a:endParaRPr lang="en-GB" sz="3200"/>
        </a:p>
      </dgm:t>
    </dgm:pt>
    <dgm:pt modelId="{B9B436E4-90BF-4429-AB86-798DE3097F30}">
      <dgm:prSet custT="1"/>
      <dgm:spPr/>
      <dgm:t>
        <a:bodyPr/>
        <a:lstStyle/>
        <a:p>
          <a:r>
            <a:rPr lang="en-GB" sz="2400" dirty="0"/>
            <a:t>Next SDS Strategic Plan</a:t>
          </a:r>
        </a:p>
      </dgm:t>
    </dgm:pt>
    <dgm:pt modelId="{F99A6F4C-FDD3-4DAC-88BC-E6D68B88139A}" type="parTrans" cxnId="{EA6244AF-B503-473F-8368-4A73409FA553}">
      <dgm:prSet/>
      <dgm:spPr/>
      <dgm:t>
        <a:bodyPr/>
        <a:lstStyle/>
        <a:p>
          <a:endParaRPr lang="en-GB" sz="3200"/>
        </a:p>
      </dgm:t>
    </dgm:pt>
    <dgm:pt modelId="{36CC0BB6-33CC-428A-BCC2-4D4748D596EF}" type="sibTrans" cxnId="{EA6244AF-B503-473F-8368-4A73409FA553}">
      <dgm:prSet/>
      <dgm:spPr/>
      <dgm:t>
        <a:bodyPr/>
        <a:lstStyle/>
        <a:p>
          <a:endParaRPr lang="en-GB" sz="3200"/>
        </a:p>
      </dgm:t>
    </dgm:pt>
    <dgm:pt modelId="{BABC71CE-6366-4358-8AC2-75A36C809B44}">
      <dgm:prSet custT="1"/>
      <dgm:spPr/>
      <dgm:t>
        <a:bodyPr/>
        <a:lstStyle/>
        <a:p>
          <a:r>
            <a:rPr lang="en-GB" sz="2400" dirty="0"/>
            <a:t>Campaign and Messaging</a:t>
          </a:r>
        </a:p>
      </dgm:t>
    </dgm:pt>
    <dgm:pt modelId="{966E270A-AE28-42FA-AEC3-9325138D1F5A}" type="parTrans" cxnId="{E000C874-D43A-46D1-9533-A9490EA2CD0D}">
      <dgm:prSet/>
      <dgm:spPr/>
      <dgm:t>
        <a:bodyPr/>
        <a:lstStyle/>
        <a:p>
          <a:endParaRPr lang="en-GB" sz="3200"/>
        </a:p>
      </dgm:t>
    </dgm:pt>
    <dgm:pt modelId="{A32FE7AF-5300-4538-B180-A9F1EE165E6C}" type="sibTrans" cxnId="{E000C874-D43A-46D1-9533-A9490EA2CD0D}">
      <dgm:prSet/>
      <dgm:spPr/>
      <dgm:t>
        <a:bodyPr/>
        <a:lstStyle/>
        <a:p>
          <a:endParaRPr lang="en-GB" sz="3200"/>
        </a:p>
      </dgm:t>
    </dgm:pt>
    <dgm:pt modelId="{C952AFD0-EE44-47FB-A387-83395EB61083}">
      <dgm:prSet custT="1"/>
      <dgm:spPr/>
      <dgm:t>
        <a:bodyPr/>
        <a:lstStyle/>
        <a:p>
          <a:r>
            <a:rPr lang="en-GB" sz="2400" dirty="0"/>
            <a:t>Ongoing collaboration with key partners</a:t>
          </a:r>
        </a:p>
      </dgm:t>
    </dgm:pt>
    <dgm:pt modelId="{FCC64450-439A-48D0-A3A4-9AA94F044EA4}" type="parTrans" cxnId="{EA073E66-ADDB-49AD-97C6-729C00306782}">
      <dgm:prSet/>
      <dgm:spPr/>
      <dgm:t>
        <a:bodyPr/>
        <a:lstStyle/>
        <a:p>
          <a:endParaRPr lang="en-GB"/>
        </a:p>
      </dgm:t>
    </dgm:pt>
    <dgm:pt modelId="{42D7DBAF-30ED-40A0-BE29-743A600615EE}" type="sibTrans" cxnId="{EA073E66-ADDB-49AD-97C6-729C00306782}">
      <dgm:prSet/>
      <dgm:spPr/>
      <dgm:t>
        <a:bodyPr/>
        <a:lstStyle/>
        <a:p>
          <a:endParaRPr lang="en-GB"/>
        </a:p>
      </dgm:t>
    </dgm:pt>
    <dgm:pt modelId="{06F36625-C35B-457C-98FD-3E7D4BCCA9CB}" type="pres">
      <dgm:prSet presAssocID="{E70A8DF5-09B8-4CF8-8D05-26FE4E964670}" presName="Name0" presStyleCnt="0">
        <dgm:presLayoutVars>
          <dgm:dir/>
          <dgm:animLvl val="lvl"/>
          <dgm:resizeHandles val="exact"/>
        </dgm:presLayoutVars>
      </dgm:prSet>
      <dgm:spPr/>
    </dgm:pt>
    <dgm:pt modelId="{06049C6A-28BD-4084-9072-CACCF9887CE2}" type="pres">
      <dgm:prSet presAssocID="{B9B436E4-90BF-4429-AB86-798DE3097F30}" presName="boxAndChildren" presStyleCnt="0"/>
      <dgm:spPr/>
    </dgm:pt>
    <dgm:pt modelId="{1C16B92C-5D5B-48AF-A3D9-506859D110A2}" type="pres">
      <dgm:prSet presAssocID="{B9B436E4-90BF-4429-AB86-798DE3097F30}" presName="parentTextBox" presStyleLbl="node1" presStyleIdx="0" presStyleCnt="5"/>
      <dgm:spPr/>
    </dgm:pt>
    <dgm:pt modelId="{6CC73D9C-0863-4443-A918-73236F04B347}" type="pres">
      <dgm:prSet presAssocID="{7CF3DAD8-7F51-4F74-8A58-49ED28628473}" presName="sp" presStyleCnt="0"/>
      <dgm:spPr/>
    </dgm:pt>
    <dgm:pt modelId="{0F4A7049-CC32-411F-A843-4F486A4AA31C}" type="pres">
      <dgm:prSet presAssocID="{6350385F-FBCB-4793-A831-0DA3F5C8F6AA}" presName="arrowAndChildren" presStyleCnt="0"/>
      <dgm:spPr/>
    </dgm:pt>
    <dgm:pt modelId="{260AB1CA-A14B-4CED-9ECA-7FB870343A14}" type="pres">
      <dgm:prSet presAssocID="{6350385F-FBCB-4793-A831-0DA3F5C8F6AA}" presName="parentTextArrow" presStyleLbl="node1" presStyleIdx="1" presStyleCnt="5"/>
      <dgm:spPr/>
    </dgm:pt>
    <dgm:pt modelId="{59C7AF0C-08A1-494C-ADCD-9725AE2FC233}" type="pres">
      <dgm:prSet presAssocID="{42D7DBAF-30ED-40A0-BE29-743A600615EE}" presName="sp" presStyleCnt="0"/>
      <dgm:spPr/>
    </dgm:pt>
    <dgm:pt modelId="{877C5252-56AE-4CD0-AFBD-3AC1F25097C4}" type="pres">
      <dgm:prSet presAssocID="{C952AFD0-EE44-47FB-A387-83395EB61083}" presName="arrowAndChildren" presStyleCnt="0"/>
      <dgm:spPr/>
    </dgm:pt>
    <dgm:pt modelId="{0B5E8117-B05B-4E41-B946-ACBC3D997487}" type="pres">
      <dgm:prSet presAssocID="{C952AFD0-EE44-47FB-A387-83395EB61083}" presName="parentTextArrow" presStyleLbl="node1" presStyleIdx="2" presStyleCnt="5"/>
      <dgm:spPr/>
    </dgm:pt>
    <dgm:pt modelId="{15C6C518-0EDB-46CC-8E26-80793EAFCFF3}" type="pres">
      <dgm:prSet presAssocID="{676BAE22-ADD4-48A0-940C-F3A848BB1C5C}" presName="sp" presStyleCnt="0"/>
      <dgm:spPr/>
    </dgm:pt>
    <dgm:pt modelId="{90E89FF6-ACCD-4487-9550-73A5261611FA}" type="pres">
      <dgm:prSet presAssocID="{B92E0F7F-E820-4C61-92D5-1F9523600D9D}" presName="arrowAndChildren" presStyleCnt="0"/>
      <dgm:spPr/>
    </dgm:pt>
    <dgm:pt modelId="{6DFB3D04-D1E5-4B02-BB1D-3B49A6342932}" type="pres">
      <dgm:prSet presAssocID="{B92E0F7F-E820-4C61-92D5-1F9523600D9D}" presName="parentTextArrow" presStyleLbl="node1" presStyleIdx="3" presStyleCnt="5"/>
      <dgm:spPr/>
    </dgm:pt>
    <dgm:pt modelId="{380C817D-9357-4F24-B501-5FCFA20606F4}" type="pres">
      <dgm:prSet presAssocID="{A32FE7AF-5300-4538-B180-A9F1EE165E6C}" presName="sp" presStyleCnt="0"/>
      <dgm:spPr/>
    </dgm:pt>
    <dgm:pt modelId="{FA1F0DBC-48A9-42FA-B139-CB13107BE984}" type="pres">
      <dgm:prSet presAssocID="{BABC71CE-6366-4358-8AC2-75A36C809B44}" presName="arrowAndChildren" presStyleCnt="0"/>
      <dgm:spPr/>
    </dgm:pt>
    <dgm:pt modelId="{E103059E-AE09-414F-A387-1EDC1B83F5E8}" type="pres">
      <dgm:prSet presAssocID="{BABC71CE-6366-4358-8AC2-75A36C809B44}" presName="parentTextArrow" presStyleLbl="node1" presStyleIdx="4" presStyleCnt="5"/>
      <dgm:spPr/>
    </dgm:pt>
  </dgm:ptLst>
  <dgm:cxnLst>
    <dgm:cxn modelId="{FDCF0902-4DE8-41AC-857B-3BCDDA4F039D}" type="presOf" srcId="{E70A8DF5-09B8-4CF8-8D05-26FE4E964670}" destId="{06F36625-C35B-457C-98FD-3E7D4BCCA9CB}" srcOrd="0" destOrd="0" presId="urn:microsoft.com/office/officeart/2005/8/layout/process4"/>
    <dgm:cxn modelId="{1AD3DD08-D8A3-4E0F-A433-FA72A0C3BC56}" type="presOf" srcId="{BABC71CE-6366-4358-8AC2-75A36C809B44}" destId="{E103059E-AE09-414F-A387-1EDC1B83F5E8}" srcOrd="0" destOrd="0" presId="urn:microsoft.com/office/officeart/2005/8/layout/process4"/>
    <dgm:cxn modelId="{26671F63-C3FC-4C4D-9173-29FD0A34D1AF}" type="presOf" srcId="{C952AFD0-EE44-47FB-A387-83395EB61083}" destId="{0B5E8117-B05B-4E41-B946-ACBC3D997487}" srcOrd="0" destOrd="0" presId="urn:microsoft.com/office/officeart/2005/8/layout/process4"/>
    <dgm:cxn modelId="{EA073E66-ADDB-49AD-97C6-729C00306782}" srcId="{E70A8DF5-09B8-4CF8-8D05-26FE4E964670}" destId="{C952AFD0-EE44-47FB-A387-83395EB61083}" srcOrd="2" destOrd="0" parTransId="{FCC64450-439A-48D0-A3A4-9AA94F044EA4}" sibTransId="{42D7DBAF-30ED-40A0-BE29-743A600615EE}"/>
    <dgm:cxn modelId="{B470C973-ECE2-4489-B5F6-CD1383A19FF5}" srcId="{E70A8DF5-09B8-4CF8-8D05-26FE4E964670}" destId="{6350385F-FBCB-4793-A831-0DA3F5C8F6AA}" srcOrd="3" destOrd="0" parTransId="{32074CD3-461B-4767-9A54-C88338C70904}" sibTransId="{7CF3DAD8-7F51-4F74-8A58-49ED28628473}"/>
    <dgm:cxn modelId="{47B8EA73-EF96-4B6D-90AA-E1B590A50460}" type="presOf" srcId="{B9B436E4-90BF-4429-AB86-798DE3097F30}" destId="{1C16B92C-5D5B-48AF-A3D9-506859D110A2}" srcOrd="0" destOrd="0" presId="urn:microsoft.com/office/officeart/2005/8/layout/process4"/>
    <dgm:cxn modelId="{E000C874-D43A-46D1-9533-A9490EA2CD0D}" srcId="{E70A8DF5-09B8-4CF8-8D05-26FE4E964670}" destId="{BABC71CE-6366-4358-8AC2-75A36C809B44}" srcOrd="0" destOrd="0" parTransId="{966E270A-AE28-42FA-AEC3-9325138D1F5A}" sibTransId="{A32FE7AF-5300-4538-B180-A9F1EE165E6C}"/>
    <dgm:cxn modelId="{8FA1DAA9-C7D8-454F-9710-3F4CCBA2A038}" type="presOf" srcId="{6350385F-FBCB-4793-A831-0DA3F5C8F6AA}" destId="{260AB1CA-A14B-4CED-9ECA-7FB870343A14}" srcOrd="0" destOrd="0" presId="urn:microsoft.com/office/officeart/2005/8/layout/process4"/>
    <dgm:cxn modelId="{EA6244AF-B503-473F-8368-4A73409FA553}" srcId="{E70A8DF5-09B8-4CF8-8D05-26FE4E964670}" destId="{B9B436E4-90BF-4429-AB86-798DE3097F30}" srcOrd="4" destOrd="0" parTransId="{F99A6F4C-FDD3-4DAC-88BC-E6D68B88139A}" sibTransId="{36CC0BB6-33CC-428A-BCC2-4D4748D596EF}"/>
    <dgm:cxn modelId="{E0D490B8-2AA5-43F4-8CF9-0F0783FFE7BD}" type="presOf" srcId="{B92E0F7F-E820-4C61-92D5-1F9523600D9D}" destId="{6DFB3D04-D1E5-4B02-BB1D-3B49A6342932}" srcOrd="0" destOrd="0" presId="urn:microsoft.com/office/officeart/2005/8/layout/process4"/>
    <dgm:cxn modelId="{B621D6D4-984A-4627-850B-F32566919442}" srcId="{E70A8DF5-09B8-4CF8-8D05-26FE4E964670}" destId="{B92E0F7F-E820-4C61-92D5-1F9523600D9D}" srcOrd="1" destOrd="0" parTransId="{F969A66B-7512-464D-A8CC-745B8B7A486F}" sibTransId="{676BAE22-ADD4-48A0-940C-F3A848BB1C5C}"/>
    <dgm:cxn modelId="{3084D27C-C768-4089-98CC-8E8513C2F20B}" type="presParOf" srcId="{06F36625-C35B-457C-98FD-3E7D4BCCA9CB}" destId="{06049C6A-28BD-4084-9072-CACCF9887CE2}" srcOrd="0" destOrd="0" presId="urn:microsoft.com/office/officeart/2005/8/layout/process4"/>
    <dgm:cxn modelId="{A36058D3-86DB-4FD3-8D5A-B25F089E0847}" type="presParOf" srcId="{06049C6A-28BD-4084-9072-CACCF9887CE2}" destId="{1C16B92C-5D5B-48AF-A3D9-506859D110A2}" srcOrd="0" destOrd="0" presId="urn:microsoft.com/office/officeart/2005/8/layout/process4"/>
    <dgm:cxn modelId="{3FBD04A5-23DE-4072-BB61-D7EAE4113ED0}" type="presParOf" srcId="{06F36625-C35B-457C-98FD-3E7D4BCCA9CB}" destId="{6CC73D9C-0863-4443-A918-73236F04B347}" srcOrd="1" destOrd="0" presId="urn:microsoft.com/office/officeart/2005/8/layout/process4"/>
    <dgm:cxn modelId="{FC09242C-66D7-4C18-B711-66C9CD3C653E}" type="presParOf" srcId="{06F36625-C35B-457C-98FD-3E7D4BCCA9CB}" destId="{0F4A7049-CC32-411F-A843-4F486A4AA31C}" srcOrd="2" destOrd="0" presId="urn:microsoft.com/office/officeart/2005/8/layout/process4"/>
    <dgm:cxn modelId="{CF482755-9597-4DD8-9952-A43EB057FCFA}" type="presParOf" srcId="{0F4A7049-CC32-411F-A843-4F486A4AA31C}" destId="{260AB1CA-A14B-4CED-9ECA-7FB870343A14}" srcOrd="0" destOrd="0" presId="urn:microsoft.com/office/officeart/2005/8/layout/process4"/>
    <dgm:cxn modelId="{43D79D1E-E2F7-4578-8801-A48B431632D3}" type="presParOf" srcId="{06F36625-C35B-457C-98FD-3E7D4BCCA9CB}" destId="{59C7AF0C-08A1-494C-ADCD-9725AE2FC233}" srcOrd="3" destOrd="0" presId="urn:microsoft.com/office/officeart/2005/8/layout/process4"/>
    <dgm:cxn modelId="{1DE67295-B7E6-4C6F-835D-BA3FFAD8D47E}" type="presParOf" srcId="{06F36625-C35B-457C-98FD-3E7D4BCCA9CB}" destId="{877C5252-56AE-4CD0-AFBD-3AC1F25097C4}" srcOrd="4" destOrd="0" presId="urn:microsoft.com/office/officeart/2005/8/layout/process4"/>
    <dgm:cxn modelId="{CE9ABD18-1EA6-452C-BDD3-46759ADD2E40}" type="presParOf" srcId="{877C5252-56AE-4CD0-AFBD-3AC1F25097C4}" destId="{0B5E8117-B05B-4E41-B946-ACBC3D997487}" srcOrd="0" destOrd="0" presId="urn:microsoft.com/office/officeart/2005/8/layout/process4"/>
    <dgm:cxn modelId="{D3254BF5-1989-4BF8-AAFA-32FAD3877C18}" type="presParOf" srcId="{06F36625-C35B-457C-98FD-3E7D4BCCA9CB}" destId="{15C6C518-0EDB-46CC-8E26-80793EAFCFF3}" srcOrd="5" destOrd="0" presId="urn:microsoft.com/office/officeart/2005/8/layout/process4"/>
    <dgm:cxn modelId="{7FCF4AE8-985D-4F67-8309-B0C87E8C1EB2}" type="presParOf" srcId="{06F36625-C35B-457C-98FD-3E7D4BCCA9CB}" destId="{90E89FF6-ACCD-4487-9550-73A5261611FA}" srcOrd="6" destOrd="0" presId="urn:microsoft.com/office/officeart/2005/8/layout/process4"/>
    <dgm:cxn modelId="{5DF5AF37-FCCC-406B-9EE8-57BEB957F56C}" type="presParOf" srcId="{90E89FF6-ACCD-4487-9550-73A5261611FA}" destId="{6DFB3D04-D1E5-4B02-BB1D-3B49A6342932}" srcOrd="0" destOrd="0" presId="urn:microsoft.com/office/officeart/2005/8/layout/process4"/>
    <dgm:cxn modelId="{4F862CDC-DBBA-4CF0-B83B-185B1B4007CE}" type="presParOf" srcId="{06F36625-C35B-457C-98FD-3E7D4BCCA9CB}" destId="{380C817D-9357-4F24-B501-5FCFA20606F4}" srcOrd="7" destOrd="0" presId="urn:microsoft.com/office/officeart/2005/8/layout/process4"/>
    <dgm:cxn modelId="{92C51885-E5BC-4B5E-A245-C01F75015123}" type="presParOf" srcId="{06F36625-C35B-457C-98FD-3E7D4BCCA9CB}" destId="{FA1F0DBC-48A9-42FA-B139-CB13107BE984}" srcOrd="8" destOrd="0" presId="urn:microsoft.com/office/officeart/2005/8/layout/process4"/>
    <dgm:cxn modelId="{45F90D8E-F39F-44A1-87E7-6C3CABEBAF77}" type="presParOf" srcId="{FA1F0DBC-48A9-42FA-B139-CB13107BE984}" destId="{E103059E-AE09-414F-A387-1EDC1B83F5E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B82A4E-27A1-4CDB-AC94-563A30563779}">
      <dsp:nvSpPr>
        <dsp:cNvPr id="0" name=""/>
        <dsp:cNvSpPr/>
      </dsp:nvSpPr>
      <dsp:spPr>
        <a:xfrm>
          <a:off x="0" y="3763099"/>
          <a:ext cx="6619007" cy="6173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i="0" kern="1200" baseline="0"/>
            <a:t>Focus Groups</a:t>
          </a:r>
          <a:endParaRPr lang="en-GB" sz="1800" b="1" kern="1200"/>
        </a:p>
      </dsp:txBody>
      <dsp:txXfrm>
        <a:off x="0" y="3763099"/>
        <a:ext cx="6619007" cy="617367"/>
      </dsp:txXfrm>
    </dsp:sp>
    <dsp:sp modelId="{D5B7B2AE-DED7-4D12-99D9-12197C1C55F0}">
      <dsp:nvSpPr>
        <dsp:cNvPr id="0" name=""/>
        <dsp:cNvSpPr/>
      </dsp:nvSpPr>
      <dsp:spPr>
        <a:xfrm rot="10800000">
          <a:off x="0" y="2822848"/>
          <a:ext cx="6619007" cy="9495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i="0" kern="1200" baseline="0" dirty="0"/>
            <a:t>Initial project undertaken on gathering results</a:t>
          </a:r>
          <a:endParaRPr lang="en-GB" sz="1800" b="1" kern="1200" dirty="0"/>
        </a:p>
      </dsp:txBody>
      <dsp:txXfrm rot="10800000">
        <a:off x="0" y="2822848"/>
        <a:ext cx="6619007" cy="616964"/>
      </dsp:txXfrm>
    </dsp:sp>
    <dsp:sp modelId="{019C18B8-00C1-42C0-A715-E0AF06F77DAC}">
      <dsp:nvSpPr>
        <dsp:cNvPr id="0" name=""/>
        <dsp:cNvSpPr/>
      </dsp:nvSpPr>
      <dsp:spPr>
        <a:xfrm rot="10800000">
          <a:off x="0" y="1882597"/>
          <a:ext cx="6619007" cy="9495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i="0" kern="1200" baseline="0"/>
            <a:t>Partnership with QMU</a:t>
          </a:r>
          <a:endParaRPr lang="en-GB" sz="1800" b="1" kern="1200"/>
        </a:p>
      </dsp:txBody>
      <dsp:txXfrm rot="10800000">
        <a:off x="0" y="1882597"/>
        <a:ext cx="6619007" cy="616964"/>
      </dsp:txXfrm>
    </dsp:sp>
    <dsp:sp modelId="{D66C1F93-1301-4208-8D90-CAD4ADDEF630}">
      <dsp:nvSpPr>
        <dsp:cNvPr id="0" name=""/>
        <dsp:cNvSpPr/>
      </dsp:nvSpPr>
      <dsp:spPr>
        <a:xfrm rot="10800000">
          <a:off x="0" y="942346"/>
          <a:ext cx="6619007" cy="9495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i="0" kern="1200" baseline="0"/>
            <a:t>335 Responses</a:t>
          </a:r>
          <a:endParaRPr lang="en-GB" sz="1800" b="1" kern="1200"/>
        </a:p>
      </dsp:txBody>
      <dsp:txXfrm rot="-10800000">
        <a:off x="0" y="942346"/>
        <a:ext cx="6619007" cy="333278"/>
      </dsp:txXfrm>
    </dsp:sp>
    <dsp:sp modelId="{9DFA7A20-4F94-4595-AADE-90EBCE1C32E5}">
      <dsp:nvSpPr>
        <dsp:cNvPr id="0" name=""/>
        <dsp:cNvSpPr/>
      </dsp:nvSpPr>
      <dsp:spPr>
        <a:xfrm>
          <a:off x="3231" y="1275624"/>
          <a:ext cx="2204181" cy="2839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GB" sz="1800" kern="1200"/>
            <a:t>59% Female</a:t>
          </a:r>
        </a:p>
      </dsp:txBody>
      <dsp:txXfrm>
        <a:off x="3231" y="1275624"/>
        <a:ext cx="2204181" cy="283903"/>
      </dsp:txXfrm>
    </dsp:sp>
    <dsp:sp modelId="{0E07C63B-9FE5-482E-AC63-26B7AD975344}">
      <dsp:nvSpPr>
        <dsp:cNvPr id="0" name=""/>
        <dsp:cNvSpPr/>
      </dsp:nvSpPr>
      <dsp:spPr>
        <a:xfrm>
          <a:off x="2207412" y="1275624"/>
          <a:ext cx="2204181" cy="2839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GB" sz="1800" kern="1200"/>
            <a:t>36% Male</a:t>
          </a:r>
        </a:p>
      </dsp:txBody>
      <dsp:txXfrm>
        <a:off x="2207412" y="1275624"/>
        <a:ext cx="2204181" cy="283903"/>
      </dsp:txXfrm>
    </dsp:sp>
    <dsp:sp modelId="{A7858ED8-3416-41C8-BD76-B32DE35CB839}">
      <dsp:nvSpPr>
        <dsp:cNvPr id="0" name=""/>
        <dsp:cNvSpPr/>
      </dsp:nvSpPr>
      <dsp:spPr>
        <a:xfrm>
          <a:off x="4411594" y="1275624"/>
          <a:ext cx="2204181" cy="2839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GB" sz="1800" kern="1200"/>
            <a:t>1% Non-Binary</a:t>
          </a:r>
        </a:p>
      </dsp:txBody>
      <dsp:txXfrm>
        <a:off x="4411594" y="1275624"/>
        <a:ext cx="2204181" cy="283903"/>
      </dsp:txXfrm>
    </dsp:sp>
    <dsp:sp modelId="{C2BE44FA-9DDB-4AD8-B57B-CDB0E26399C8}">
      <dsp:nvSpPr>
        <dsp:cNvPr id="0" name=""/>
        <dsp:cNvSpPr/>
      </dsp:nvSpPr>
      <dsp:spPr>
        <a:xfrm rot="10800000">
          <a:off x="0" y="2094"/>
          <a:ext cx="6619007" cy="9495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1" kern="1200"/>
            <a:t>Need for Scottish evidence and lived experience</a:t>
          </a:r>
        </a:p>
      </dsp:txBody>
      <dsp:txXfrm rot="10800000">
        <a:off x="0" y="2094"/>
        <a:ext cx="6619007" cy="616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BE661-509E-4403-981E-E537A7D7E257}">
      <dsp:nvSpPr>
        <dsp:cNvPr id="0" name=""/>
        <dsp:cNvSpPr/>
      </dsp:nvSpPr>
      <dsp:spPr>
        <a:xfrm>
          <a:off x="258537" y="58404"/>
          <a:ext cx="938265" cy="93826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A6176C-F7B7-4503-A147-602868E1C5AB}">
      <dsp:nvSpPr>
        <dsp:cNvPr id="0" name=""/>
        <dsp:cNvSpPr/>
      </dsp:nvSpPr>
      <dsp:spPr>
        <a:xfrm>
          <a:off x="455573" y="255440"/>
          <a:ext cx="544193" cy="54419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308779-1577-4A12-9DD7-789041843AD9}">
      <dsp:nvSpPr>
        <dsp:cNvPr id="0" name=""/>
        <dsp:cNvSpPr/>
      </dsp:nvSpPr>
      <dsp:spPr>
        <a:xfrm>
          <a:off x="1397859" y="58404"/>
          <a:ext cx="2211624" cy="93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GB" sz="1900" kern="1200" dirty="0"/>
            <a:t>Physical Activity &amp; Sports Participation </a:t>
          </a:r>
        </a:p>
      </dsp:txBody>
      <dsp:txXfrm>
        <a:off x="1397859" y="58404"/>
        <a:ext cx="2211624" cy="938265"/>
      </dsp:txXfrm>
    </dsp:sp>
    <dsp:sp modelId="{EE69BF75-24E2-4279-A84F-6058C0D983F9}">
      <dsp:nvSpPr>
        <dsp:cNvPr id="0" name=""/>
        <dsp:cNvSpPr/>
      </dsp:nvSpPr>
      <dsp:spPr>
        <a:xfrm>
          <a:off x="3994842" y="58404"/>
          <a:ext cx="938265" cy="93826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4CA31-B1F3-45DC-AE5E-DBEC25CEC856}">
      <dsp:nvSpPr>
        <dsp:cNvPr id="0" name=""/>
        <dsp:cNvSpPr/>
      </dsp:nvSpPr>
      <dsp:spPr>
        <a:xfrm>
          <a:off x="4191878" y="255440"/>
          <a:ext cx="544193" cy="54419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51E753-FE22-484A-9FAE-C3D794D42A81}">
      <dsp:nvSpPr>
        <dsp:cNvPr id="0" name=""/>
        <dsp:cNvSpPr/>
      </dsp:nvSpPr>
      <dsp:spPr>
        <a:xfrm>
          <a:off x="5134164" y="58404"/>
          <a:ext cx="2211624" cy="93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GB" sz="1900" kern="1200"/>
            <a:t>Cost of Living Factors/ Benefits – social security barriers</a:t>
          </a:r>
        </a:p>
      </dsp:txBody>
      <dsp:txXfrm>
        <a:off x="5134164" y="58404"/>
        <a:ext cx="2211624" cy="938265"/>
      </dsp:txXfrm>
    </dsp:sp>
    <dsp:sp modelId="{1FD1E9EA-63E8-4F19-A72C-6C6CFD8F68BD}">
      <dsp:nvSpPr>
        <dsp:cNvPr id="0" name=""/>
        <dsp:cNvSpPr/>
      </dsp:nvSpPr>
      <dsp:spPr>
        <a:xfrm>
          <a:off x="258537" y="1751779"/>
          <a:ext cx="938265" cy="93826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775950-08A6-4FE9-8534-8CD2BA615053}">
      <dsp:nvSpPr>
        <dsp:cNvPr id="0" name=""/>
        <dsp:cNvSpPr/>
      </dsp:nvSpPr>
      <dsp:spPr>
        <a:xfrm>
          <a:off x="455573" y="1948815"/>
          <a:ext cx="544193" cy="54419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4A7566-FF38-46DC-B70E-B9F2889BDABF}">
      <dsp:nvSpPr>
        <dsp:cNvPr id="0" name=""/>
        <dsp:cNvSpPr/>
      </dsp:nvSpPr>
      <dsp:spPr>
        <a:xfrm>
          <a:off x="1397859" y="1751779"/>
          <a:ext cx="2211624" cy="93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dirty="0"/>
            <a:t>Travel &amp; Urban vs Rural</a:t>
          </a:r>
          <a:endParaRPr lang="en-GB" sz="1900" kern="1200" dirty="0"/>
        </a:p>
      </dsp:txBody>
      <dsp:txXfrm>
        <a:off x="1397859" y="1751779"/>
        <a:ext cx="2211624" cy="938265"/>
      </dsp:txXfrm>
    </dsp:sp>
    <dsp:sp modelId="{FA6090DA-B6C0-4990-9DCF-2830EB30513C}">
      <dsp:nvSpPr>
        <dsp:cNvPr id="0" name=""/>
        <dsp:cNvSpPr/>
      </dsp:nvSpPr>
      <dsp:spPr>
        <a:xfrm>
          <a:off x="3994842" y="1751779"/>
          <a:ext cx="938265" cy="93826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643E38-D5C1-451D-B544-9F495C14B416}">
      <dsp:nvSpPr>
        <dsp:cNvPr id="0" name=""/>
        <dsp:cNvSpPr/>
      </dsp:nvSpPr>
      <dsp:spPr>
        <a:xfrm>
          <a:off x="4191878" y="1948815"/>
          <a:ext cx="544193" cy="54419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4F0D46-BADF-48FD-AC7F-E18F41D51B49}">
      <dsp:nvSpPr>
        <dsp:cNvPr id="0" name=""/>
        <dsp:cNvSpPr/>
      </dsp:nvSpPr>
      <dsp:spPr>
        <a:xfrm>
          <a:off x="5134164" y="1751779"/>
          <a:ext cx="2211624" cy="93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GB" sz="1900" kern="1200" dirty="0"/>
            <a:t>Personal &amp; Emotional Factors</a:t>
          </a:r>
        </a:p>
      </dsp:txBody>
      <dsp:txXfrm>
        <a:off x="5134164" y="1751779"/>
        <a:ext cx="2211624" cy="938265"/>
      </dsp:txXfrm>
    </dsp:sp>
    <dsp:sp modelId="{32117A09-795E-4E2A-B78E-1B3F04681407}">
      <dsp:nvSpPr>
        <dsp:cNvPr id="0" name=""/>
        <dsp:cNvSpPr/>
      </dsp:nvSpPr>
      <dsp:spPr>
        <a:xfrm>
          <a:off x="258537" y="3445155"/>
          <a:ext cx="938265" cy="93826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B910DE-4B02-4F57-8CBB-4C15F07E5220}">
      <dsp:nvSpPr>
        <dsp:cNvPr id="0" name=""/>
        <dsp:cNvSpPr/>
      </dsp:nvSpPr>
      <dsp:spPr>
        <a:xfrm>
          <a:off x="455573" y="3642190"/>
          <a:ext cx="544193" cy="544193"/>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19DFB4-A30A-452E-86C1-2AE881EB6A32}">
      <dsp:nvSpPr>
        <dsp:cNvPr id="0" name=""/>
        <dsp:cNvSpPr/>
      </dsp:nvSpPr>
      <dsp:spPr>
        <a:xfrm>
          <a:off x="1397859" y="3445155"/>
          <a:ext cx="2211624" cy="93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GB" sz="1900" kern="1200"/>
            <a:t>Support with Transitioning into Activity</a:t>
          </a:r>
        </a:p>
      </dsp:txBody>
      <dsp:txXfrm>
        <a:off x="1397859" y="3445155"/>
        <a:ext cx="2211624" cy="938265"/>
      </dsp:txXfrm>
    </dsp:sp>
    <dsp:sp modelId="{08C52229-A68B-4CF7-BD20-08868AE51544}">
      <dsp:nvSpPr>
        <dsp:cNvPr id="0" name=""/>
        <dsp:cNvSpPr/>
      </dsp:nvSpPr>
      <dsp:spPr>
        <a:xfrm>
          <a:off x="3994842" y="3445155"/>
          <a:ext cx="938265" cy="93826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218360-1F20-4233-BA82-1F4E50E8B206}">
      <dsp:nvSpPr>
        <dsp:cNvPr id="0" name=""/>
        <dsp:cNvSpPr/>
      </dsp:nvSpPr>
      <dsp:spPr>
        <a:xfrm>
          <a:off x="4191878" y="3642190"/>
          <a:ext cx="544193" cy="54419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2E652C-8823-48AA-80A2-525C06F42DF8}">
      <dsp:nvSpPr>
        <dsp:cNvPr id="0" name=""/>
        <dsp:cNvSpPr/>
      </dsp:nvSpPr>
      <dsp:spPr>
        <a:xfrm>
          <a:off x="5134164" y="3445155"/>
          <a:ext cx="2211624" cy="93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dirty="0"/>
            <a:t>Intersectionality</a:t>
          </a:r>
          <a:endParaRPr lang="en-GB" sz="1900" kern="1200" dirty="0"/>
        </a:p>
      </dsp:txBody>
      <dsp:txXfrm>
        <a:off x="5134164" y="3445155"/>
        <a:ext cx="2211624" cy="9382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A773B-B9F1-4E61-855C-2EBFE05C220C}">
      <dsp:nvSpPr>
        <dsp:cNvPr id="0" name=""/>
        <dsp:cNvSpPr/>
      </dsp:nvSpPr>
      <dsp:spPr>
        <a:xfrm>
          <a:off x="0" y="0"/>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D10062-C2E5-4617-8B6E-1D2F726916C2}">
      <dsp:nvSpPr>
        <dsp:cNvPr id="0" name=""/>
        <dsp:cNvSpPr/>
      </dsp:nvSpPr>
      <dsp:spPr>
        <a:xfrm>
          <a:off x="0" y="0"/>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b="1" kern="1200" dirty="0"/>
            <a:t>Plan to include </a:t>
          </a:r>
          <a:endParaRPr lang="en-GB" sz="1400" kern="1200" dirty="0"/>
        </a:p>
      </dsp:txBody>
      <dsp:txXfrm>
        <a:off x="0" y="0"/>
        <a:ext cx="1450340" cy="1092942"/>
      </dsp:txXfrm>
    </dsp:sp>
    <dsp:sp modelId="{ECFFE904-6C9A-4F7B-84C6-49A84663567B}">
      <dsp:nvSpPr>
        <dsp:cNvPr id="0" name=""/>
        <dsp:cNvSpPr/>
      </dsp:nvSpPr>
      <dsp:spPr>
        <a:xfrm>
          <a:off x="1559115" y="25402"/>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Reduce inequalities for people with disabilities through inclusive strategy, policy, development and proportionate funding</a:t>
          </a:r>
        </a:p>
      </dsp:txBody>
      <dsp:txXfrm>
        <a:off x="1559115" y="25402"/>
        <a:ext cx="5692585" cy="508047"/>
      </dsp:txXfrm>
    </dsp:sp>
    <dsp:sp modelId="{B698CA4B-C6FA-4888-8C2A-82545B3AA69A}">
      <dsp:nvSpPr>
        <dsp:cNvPr id="0" name=""/>
        <dsp:cNvSpPr/>
      </dsp:nvSpPr>
      <dsp:spPr>
        <a:xfrm>
          <a:off x="1450340" y="533449"/>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DEF2F2-8C53-4700-9FFB-D281A8E161D9}">
      <dsp:nvSpPr>
        <dsp:cNvPr id="0" name=""/>
        <dsp:cNvSpPr/>
      </dsp:nvSpPr>
      <dsp:spPr>
        <a:xfrm>
          <a:off x="1559115" y="558852"/>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Invest in systemic change to remove barriers to accessible travel, affordable and accessible facilities and inclusive spaces</a:t>
          </a:r>
        </a:p>
      </dsp:txBody>
      <dsp:txXfrm>
        <a:off x="1559115" y="558852"/>
        <a:ext cx="5692585" cy="508047"/>
      </dsp:txXfrm>
    </dsp:sp>
    <dsp:sp modelId="{825768A0-308E-43D3-8828-6A71958DF208}">
      <dsp:nvSpPr>
        <dsp:cNvPr id="0" name=""/>
        <dsp:cNvSpPr/>
      </dsp:nvSpPr>
      <dsp:spPr>
        <a:xfrm>
          <a:off x="1450340" y="1066899"/>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8975D6-41CB-4572-9023-7EF955515828}">
      <dsp:nvSpPr>
        <dsp:cNvPr id="0" name=""/>
        <dsp:cNvSpPr/>
      </dsp:nvSpPr>
      <dsp:spPr>
        <a:xfrm>
          <a:off x="0" y="1092942"/>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3D7466-F4EC-4C83-951D-2F4FCF0C676D}">
      <dsp:nvSpPr>
        <dsp:cNvPr id="0" name=""/>
        <dsp:cNvSpPr/>
      </dsp:nvSpPr>
      <dsp:spPr>
        <a:xfrm>
          <a:off x="0" y="1092942"/>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b="1" kern="1200" dirty="0"/>
            <a:t>Deliver an inclusive whole system approach</a:t>
          </a:r>
          <a:endParaRPr lang="en-GB" sz="1400" kern="1200" dirty="0"/>
        </a:p>
      </dsp:txBody>
      <dsp:txXfrm>
        <a:off x="0" y="1092942"/>
        <a:ext cx="1450340" cy="1092942"/>
      </dsp:txXfrm>
    </dsp:sp>
    <dsp:sp modelId="{6EAD3512-B4D5-4E3D-AEB7-AD437F1D3CC0}">
      <dsp:nvSpPr>
        <dsp:cNvPr id="0" name=""/>
        <dsp:cNvSpPr/>
      </dsp:nvSpPr>
      <dsp:spPr>
        <a:xfrm>
          <a:off x="1559115" y="1118344"/>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Every person with a disability has the right to take part in quality inclusive physical activity, physical education and sport</a:t>
          </a:r>
        </a:p>
      </dsp:txBody>
      <dsp:txXfrm>
        <a:off x="1559115" y="1118344"/>
        <a:ext cx="5692585" cy="508047"/>
      </dsp:txXfrm>
    </dsp:sp>
    <dsp:sp modelId="{1120D420-65F3-49A2-88DC-7C7E6F4EAA7A}">
      <dsp:nvSpPr>
        <dsp:cNvPr id="0" name=""/>
        <dsp:cNvSpPr/>
      </dsp:nvSpPr>
      <dsp:spPr>
        <a:xfrm>
          <a:off x="1450340" y="1626392"/>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33DA54-3F96-43BB-B05A-174231FD0C82}">
      <dsp:nvSpPr>
        <dsp:cNvPr id="0" name=""/>
        <dsp:cNvSpPr/>
      </dsp:nvSpPr>
      <dsp:spPr>
        <a:xfrm>
          <a:off x="1559115" y="1651794"/>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A health and social care system that prescribes appropriate physical activity opportunities at every stage of the individual’s pathway</a:t>
          </a:r>
        </a:p>
      </dsp:txBody>
      <dsp:txXfrm>
        <a:off x="1559115" y="1651794"/>
        <a:ext cx="5692585" cy="508047"/>
      </dsp:txXfrm>
    </dsp:sp>
    <dsp:sp modelId="{86FD7868-5C0D-4F72-9AB0-09260AAF39A9}">
      <dsp:nvSpPr>
        <dsp:cNvPr id="0" name=""/>
        <dsp:cNvSpPr/>
      </dsp:nvSpPr>
      <dsp:spPr>
        <a:xfrm>
          <a:off x="1450340" y="2159842"/>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226B16-15F9-4F99-AB04-A3A84CE26BEA}">
      <dsp:nvSpPr>
        <dsp:cNvPr id="0" name=""/>
        <dsp:cNvSpPr/>
      </dsp:nvSpPr>
      <dsp:spPr>
        <a:xfrm>
          <a:off x="0" y="2185884"/>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21064E-D9C2-48BD-BECF-60E1A298CD3D}">
      <dsp:nvSpPr>
        <dsp:cNvPr id="0" name=""/>
        <dsp:cNvSpPr/>
      </dsp:nvSpPr>
      <dsp:spPr>
        <a:xfrm>
          <a:off x="0" y="2185884"/>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b="1" kern="1200" dirty="0"/>
            <a:t>A benefits system that equips individuals to be active</a:t>
          </a:r>
          <a:endParaRPr lang="en-GB" sz="1400" kern="1200" dirty="0"/>
        </a:p>
      </dsp:txBody>
      <dsp:txXfrm>
        <a:off x="0" y="2185884"/>
        <a:ext cx="1450340" cy="1092942"/>
      </dsp:txXfrm>
    </dsp:sp>
    <dsp:sp modelId="{E26C72B9-1E65-4F73-8AB2-649D2E684AA8}">
      <dsp:nvSpPr>
        <dsp:cNvPr id="0" name=""/>
        <dsp:cNvSpPr/>
      </dsp:nvSpPr>
      <dsp:spPr>
        <a:xfrm>
          <a:off x="1559115" y="2211287"/>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Provide safeguards to reassure people with disabilities that being active will not negatively impact any government financial assistance</a:t>
          </a:r>
        </a:p>
      </dsp:txBody>
      <dsp:txXfrm>
        <a:off x="1559115" y="2211287"/>
        <a:ext cx="5692585" cy="508047"/>
      </dsp:txXfrm>
    </dsp:sp>
    <dsp:sp modelId="{B4C055A8-F536-48E4-A3C3-5CC6FFF9E6F4}">
      <dsp:nvSpPr>
        <dsp:cNvPr id="0" name=""/>
        <dsp:cNvSpPr/>
      </dsp:nvSpPr>
      <dsp:spPr>
        <a:xfrm>
          <a:off x="1450340" y="2719334"/>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0C7EBF-59F9-406F-8107-E0BCD5B0CF29}">
      <dsp:nvSpPr>
        <dsp:cNvPr id="0" name=""/>
        <dsp:cNvSpPr/>
      </dsp:nvSpPr>
      <dsp:spPr>
        <a:xfrm>
          <a:off x="1559115" y="2744737"/>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Those in receipt of Self-Directed Support in Scotland should be able and encouraged to use their budget to engage in physical activity and sport. </a:t>
          </a:r>
        </a:p>
      </dsp:txBody>
      <dsp:txXfrm>
        <a:off x="1559115" y="2744737"/>
        <a:ext cx="5692585" cy="508047"/>
      </dsp:txXfrm>
    </dsp:sp>
    <dsp:sp modelId="{12DB35CA-B813-485D-B120-A96C46EB520A}">
      <dsp:nvSpPr>
        <dsp:cNvPr id="0" name=""/>
        <dsp:cNvSpPr/>
      </dsp:nvSpPr>
      <dsp:spPr>
        <a:xfrm>
          <a:off x="1450340" y="3252784"/>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8EA7BB-2EB3-462D-89F3-79373317812B}">
      <dsp:nvSpPr>
        <dsp:cNvPr id="0" name=""/>
        <dsp:cNvSpPr/>
      </dsp:nvSpPr>
      <dsp:spPr>
        <a:xfrm>
          <a:off x="0" y="3278827"/>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6479B6-21A2-4561-8368-30AE201026C6}">
      <dsp:nvSpPr>
        <dsp:cNvPr id="0" name=""/>
        <dsp:cNvSpPr/>
      </dsp:nvSpPr>
      <dsp:spPr>
        <a:xfrm>
          <a:off x="0" y="3278827"/>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b="1" kern="1200" dirty="0"/>
            <a:t>Champion intersectionality through a person-centred approach</a:t>
          </a:r>
          <a:endParaRPr lang="en-GB" sz="1400" kern="1200" dirty="0"/>
        </a:p>
      </dsp:txBody>
      <dsp:txXfrm>
        <a:off x="0" y="3278827"/>
        <a:ext cx="1450340" cy="1092942"/>
      </dsp:txXfrm>
    </dsp:sp>
    <dsp:sp modelId="{38F10703-87D2-4685-B791-CFFE40291891}">
      <dsp:nvSpPr>
        <dsp:cNvPr id="0" name=""/>
        <dsp:cNvSpPr/>
      </dsp:nvSpPr>
      <dsp:spPr>
        <a:xfrm>
          <a:off x="1559115" y="3304229"/>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Collaborate with partners across sectors to champion intersectionality within policy, strategy and development</a:t>
          </a:r>
        </a:p>
      </dsp:txBody>
      <dsp:txXfrm>
        <a:off x="1559115" y="3304229"/>
        <a:ext cx="5692585" cy="508047"/>
      </dsp:txXfrm>
    </dsp:sp>
    <dsp:sp modelId="{5C9FCFE5-8B90-4E64-AC90-175462248FCB}">
      <dsp:nvSpPr>
        <dsp:cNvPr id="0" name=""/>
        <dsp:cNvSpPr/>
      </dsp:nvSpPr>
      <dsp:spPr>
        <a:xfrm>
          <a:off x="1450340" y="3812277"/>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1CB43E-F6C5-4AA9-B894-A8EA51B58CD3}">
      <dsp:nvSpPr>
        <dsp:cNvPr id="0" name=""/>
        <dsp:cNvSpPr/>
      </dsp:nvSpPr>
      <dsp:spPr>
        <a:xfrm>
          <a:off x="1559115" y="3837679"/>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mj-lt"/>
            <a:buNone/>
          </a:pPr>
          <a:r>
            <a:rPr lang="en-GB" sz="1400" kern="1200" dirty="0"/>
            <a:t>Ensure the needs of people with disabilities with intersecting identities are considered and met by co-production with those with lived experience</a:t>
          </a:r>
        </a:p>
      </dsp:txBody>
      <dsp:txXfrm>
        <a:off x="1559115" y="3837679"/>
        <a:ext cx="5692585" cy="508047"/>
      </dsp:txXfrm>
    </dsp:sp>
    <dsp:sp modelId="{873AB35E-530B-4EB5-9D6F-80F836C90034}">
      <dsp:nvSpPr>
        <dsp:cNvPr id="0" name=""/>
        <dsp:cNvSpPr/>
      </dsp:nvSpPr>
      <dsp:spPr>
        <a:xfrm>
          <a:off x="1450340" y="4345727"/>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79229-DE5F-45CB-9E94-B6F5074D5A0A}">
      <dsp:nvSpPr>
        <dsp:cNvPr id="0" name=""/>
        <dsp:cNvSpPr/>
      </dsp:nvSpPr>
      <dsp:spPr>
        <a:xfrm>
          <a:off x="0" y="0"/>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71568A-E795-4126-BF4F-60EE6F0B4C36}">
      <dsp:nvSpPr>
        <dsp:cNvPr id="0" name=""/>
        <dsp:cNvSpPr/>
      </dsp:nvSpPr>
      <dsp:spPr>
        <a:xfrm>
          <a:off x="0" y="0"/>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kern="1200"/>
            <a:t>Fair and Equal Support for Disabled People</a:t>
          </a:r>
        </a:p>
      </dsp:txBody>
      <dsp:txXfrm>
        <a:off x="0" y="0"/>
        <a:ext cx="1450340" cy="1092942"/>
      </dsp:txXfrm>
    </dsp:sp>
    <dsp:sp modelId="{0FE6F295-2859-435E-BEE5-C97B287DC2FF}">
      <dsp:nvSpPr>
        <dsp:cNvPr id="0" name=""/>
        <dsp:cNvSpPr/>
      </dsp:nvSpPr>
      <dsp:spPr>
        <a:xfrm>
          <a:off x="1559115" y="25402"/>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Make sure all important decisions made by organisations and funding plans include disabled people fairly.</a:t>
          </a:r>
        </a:p>
      </dsp:txBody>
      <dsp:txXfrm>
        <a:off x="1559115" y="25402"/>
        <a:ext cx="5692585" cy="508047"/>
      </dsp:txXfrm>
    </dsp:sp>
    <dsp:sp modelId="{D5390797-3B1C-4F2B-82F7-1D1BBC6D7E5A}">
      <dsp:nvSpPr>
        <dsp:cNvPr id="0" name=""/>
        <dsp:cNvSpPr/>
      </dsp:nvSpPr>
      <dsp:spPr>
        <a:xfrm>
          <a:off x="1450340" y="533449"/>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088C51-9AAA-475E-AC73-6BC36541B936}">
      <dsp:nvSpPr>
        <dsp:cNvPr id="0" name=""/>
        <dsp:cNvSpPr/>
      </dsp:nvSpPr>
      <dsp:spPr>
        <a:xfrm>
          <a:off x="1559115" y="558852"/>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Put money into long-term changes that remove barriers like difficult or expensive travel; Inaccessible buildings or facilities; lack of inclusive spaces</a:t>
          </a:r>
        </a:p>
      </dsp:txBody>
      <dsp:txXfrm>
        <a:off x="1559115" y="558852"/>
        <a:ext cx="5692585" cy="508047"/>
      </dsp:txXfrm>
    </dsp:sp>
    <dsp:sp modelId="{26D9AB6E-2AE2-4DC7-B817-BE9BF84ED7CF}">
      <dsp:nvSpPr>
        <dsp:cNvPr id="0" name=""/>
        <dsp:cNvSpPr/>
      </dsp:nvSpPr>
      <dsp:spPr>
        <a:xfrm>
          <a:off x="1450340" y="1066899"/>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4B3547-AE82-4EEC-AF17-F49E13DE3681}">
      <dsp:nvSpPr>
        <dsp:cNvPr id="0" name=""/>
        <dsp:cNvSpPr/>
      </dsp:nvSpPr>
      <dsp:spPr>
        <a:xfrm>
          <a:off x="0" y="1092942"/>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C4079E-F681-4C87-9736-132CEB3F22ED}">
      <dsp:nvSpPr>
        <dsp:cNvPr id="0" name=""/>
        <dsp:cNvSpPr/>
      </dsp:nvSpPr>
      <dsp:spPr>
        <a:xfrm>
          <a:off x="0" y="1092942"/>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kern="1200"/>
            <a:t>Inclusive Support Across the Whole System</a:t>
          </a:r>
        </a:p>
      </dsp:txBody>
      <dsp:txXfrm>
        <a:off x="0" y="1092942"/>
        <a:ext cx="1450340" cy="1092942"/>
      </dsp:txXfrm>
    </dsp:sp>
    <dsp:sp modelId="{6B68A50C-B9D1-4FDF-8E5E-45959513657E}">
      <dsp:nvSpPr>
        <dsp:cNvPr id="0" name=""/>
        <dsp:cNvSpPr/>
      </dsp:nvSpPr>
      <dsp:spPr>
        <a:xfrm>
          <a:off x="1559115" y="1118344"/>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Everyone working in sport, physical education, or activity should learn how to include disabled people properly through good training.</a:t>
          </a:r>
        </a:p>
      </dsp:txBody>
      <dsp:txXfrm>
        <a:off x="1559115" y="1118344"/>
        <a:ext cx="5692585" cy="508047"/>
      </dsp:txXfrm>
    </dsp:sp>
    <dsp:sp modelId="{CDF063BD-EAD4-4835-9C55-F52ACCFF5F26}">
      <dsp:nvSpPr>
        <dsp:cNvPr id="0" name=""/>
        <dsp:cNvSpPr/>
      </dsp:nvSpPr>
      <dsp:spPr>
        <a:xfrm>
          <a:off x="1450340" y="1626392"/>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12191C-06E9-47BC-A28D-FAA69198BE5D}">
      <dsp:nvSpPr>
        <dsp:cNvPr id="0" name=""/>
        <dsp:cNvSpPr/>
      </dsp:nvSpPr>
      <dsp:spPr>
        <a:xfrm>
          <a:off x="1559115" y="1651794"/>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Health and care services should suggest suitable physical activity at every stage of a person’s care journey.</a:t>
          </a:r>
        </a:p>
      </dsp:txBody>
      <dsp:txXfrm>
        <a:off x="1559115" y="1651794"/>
        <a:ext cx="5692585" cy="508047"/>
      </dsp:txXfrm>
    </dsp:sp>
    <dsp:sp modelId="{DDDDAC16-DFA4-4D79-8C4D-722424A47AE8}">
      <dsp:nvSpPr>
        <dsp:cNvPr id="0" name=""/>
        <dsp:cNvSpPr/>
      </dsp:nvSpPr>
      <dsp:spPr>
        <a:xfrm>
          <a:off x="1450340" y="2159842"/>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0A31C3-D6BA-4936-8119-4E27B886C1D7}">
      <dsp:nvSpPr>
        <dsp:cNvPr id="0" name=""/>
        <dsp:cNvSpPr/>
      </dsp:nvSpPr>
      <dsp:spPr>
        <a:xfrm>
          <a:off x="0" y="2185884"/>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F04D0-4797-48D8-9352-20BE79B2483A}">
      <dsp:nvSpPr>
        <dsp:cNvPr id="0" name=""/>
        <dsp:cNvSpPr/>
      </dsp:nvSpPr>
      <dsp:spPr>
        <a:xfrm>
          <a:off x="0" y="2185884"/>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kern="1200"/>
            <a:t>A Benefits System That Helps People Be Active</a:t>
          </a:r>
        </a:p>
      </dsp:txBody>
      <dsp:txXfrm>
        <a:off x="0" y="2185884"/>
        <a:ext cx="1450340" cy="1092942"/>
      </dsp:txXfrm>
    </dsp:sp>
    <dsp:sp modelId="{6A577355-1B69-4677-856C-402B7C76C04C}">
      <dsp:nvSpPr>
        <dsp:cNvPr id="0" name=""/>
        <dsp:cNvSpPr/>
      </dsp:nvSpPr>
      <dsp:spPr>
        <a:xfrm>
          <a:off x="1559115" y="2211287"/>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Make sure disabled people know being active won’t cause them to lose their financial assistance they receive from the government</a:t>
          </a:r>
        </a:p>
      </dsp:txBody>
      <dsp:txXfrm>
        <a:off x="1559115" y="2211287"/>
        <a:ext cx="5692585" cy="508047"/>
      </dsp:txXfrm>
    </dsp:sp>
    <dsp:sp modelId="{52531CF9-20D2-489E-AB03-11C85C854BF4}">
      <dsp:nvSpPr>
        <dsp:cNvPr id="0" name=""/>
        <dsp:cNvSpPr/>
      </dsp:nvSpPr>
      <dsp:spPr>
        <a:xfrm>
          <a:off x="1450340" y="2719334"/>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67B4F0-6B79-4D19-8BC5-AE36F62588EF}">
      <dsp:nvSpPr>
        <dsp:cNvPr id="0" name=""/>
        <dsp:cNvSpPr/>
      </dsp:nvSpPr>
      <dsp:spPr>
        <a:xfrm>
          <a:off x="1559115" y="2744737"/>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In Scotland, people using Self-Directed Support should be allowed to spend their budget on sport and physical activity.</a:t>
          </a:r>
        </a:p>
      </dsp:txBody>
      <dsp:txXfrm>
        <a:off x="1559115" y="2744737"/>
        <a:ext cx="5692585" cy="508047"/>
      </dsp:txXfrm>
    </dsp:sp>
    <dsp:sp modelId="{D6FDA1F6-062C-4E6F-A497-5902DED0EB12}">
      <dsp:nvSpPr>
        <dsp:cNvPr id="0" name=""/>
        <dsp:cNvSpPr/>
      </dsp:nvSpPr>
      <dsp:spPr>
        <a:xfrm>
          <a:off x="1450340" y="3252784"/>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64D4F1-83C7-471A-90F7-9E86487BFB8D}">
      <dsp:nvSpPr>
        <dsp:cNvPr id="0" name=""/>
        <dsp:cNvSpPr/>
      </dsp:nvSpPr>
      <dsp:spPr>
        <a:xfrm>
          <a:off x="0" y="3278827"/>
          <a:ext cx="725170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72B488-317A-4A9C-B62E-2B3D65F35703}">
      <dsp:nvSpPr>
        <dsp:cNvPr id="0" name=""/>
        <dsp:cNvSpPr/>
      </dsp:nvSpPr>
      <dsp:spPr>
        <a:xfrm>
          <a:off x="0" y="3278827"/>
          <a:ext cx="1450340" cy="1092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kern="1200"/>
            <a:t>Support the Whole Person</a:t>
          </a:r>
        </a:p>
      </dsp:txBody>
      <dsp:txXfrm>
        <a:off x="0" y="3278827"/>
        <a:ext cx="1450340" cy="1092942"/>
      </dsp:txXfrm>
    </dsp:sp>
    <dsp:sp modelId="{830BA8C5-E8C8-4B6A-A909-666EF22960D7}">
      <dsp:nvSpPr>
        <dsp:cNvPr id="0" name=""/>
        <dsp:cNvSpPr/>
      </dsp:nvSpPr>
      <dsp:spPr>
        <a:xfrm>
          <a:off x="1559115" y="3304229"/>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Work together with disabled people to design better policies that understand people have many parts to their identity (like race, gender, sexuality).</a:t>
          </a:r>
        </a:p>
      </dsp:txBody>
      <dsp:txXfrm>
        <a:off x="1559115" y="3304229"/>
        <a:ext cx="5692585" cy="508047"/>
      </dsp:txXfrm>
    </dsp:sp>
    <dsp:sp modelId="{486EE2EE-C9CB-4094-8032-553DE8969926}">
      <dsp:nvSpPr>
        <dsp:cNvPr id="0" name=""/>
        <dsp:cNvSpPr/>
      </dsp:nvSpPr>
      <dsp:spPr>
        <a:xfrm>
          <a:off x="1450340" y="3812277"/>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5BD1AF-E752-472A-9306-1AE6A8F16B5A}">
      <dsp:nvSpPr>
        <dsp:cNvPr id="0" name=""/>
        <dsp:cNvSpPr/>
      </dsp:nvSpPr>
      <dsp:spPr>
        <a:xfrm>
          <a:off x="1559115" y="3837679"/>
          <a:ext cx="5692585" cy="508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kern="1200"/>
            <a:t>Always think about and meet the needs of disabled people who face extra barriers due to who they are.</a:t>
          </a:r>
        </a:p>
      </dsp:txBody>
      <dsp:txXfrm>
        <a:off x="1559115" y="3837679"/>
        <a:ext cx="5692585" cy="508047"/>
      </dsp:txXfrm>
    </dsp:sp>
    <dsp:sp modelId="{5C2C1AF1-09FC-4F99-8BCC-9646DF8C7EEC}">
      <dsp:nvSpPr>
        <dsp:cNvPr id="0" name=""/>
        <dsp:cNvSpPr/>
      </dsp:nvSpPr>
      <dsp:spPr>
        <a:xfrm>
          <a:off x="1450340" y="4345727"/>
          <a:ext cx="5801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6C8BE-7B50-46AB-AA3C-532771E758ED}">
      <dsp:nvSpPr>
        <dsp:cNvPr id="0" name=""/>
        <dsp:cNvSpPr/>
      </dsp:nvSpPr>
      <dsp:spPr>
        <a:xfrm>
          <a:off x="0" y="413017"/>
          <a:ext cx="8858250" cy="793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7499" tIns="291592" rIns="687499" bIns="99568" numCol="1" spcCol="1270" anchor="t" anchorCtr="0">
          <a:noAutofit/>
        </a:bodyPr>
        <a:lstStyle/>
        <a:p>
          <a:pPr marL="0" lvl="1" indent="0" algn="l" defTabSz="622300">
            <a:lnSpc>
              <a:spcPct val="90000"/>
            </a:lnSpc>
            <a:spcBef>
              <a:spcPct val="0"/>
            </a:spcBef>
            <a:spcAft>
              <a:spcPct val="15000"/>
            </a:spcAft>
            <a:buNone/>
          </a:pPr>
          <a:r>
            <a:rPr lang="en-GB" sz="1400" b="0" kern="1200"/>
            <a:t>We must </a:t>
          </a:r>
          <a:r>
            <a:rPr lang="en-GB" sz="1400" b="1" kern="1200"/>
            <a:t>reduce inequalities </a:t>
          </a:r>
          <a:r>
            <a:rPr lang="en-GB" sz="1400" b="0" kern="1200"/>
            <a:t>by ensuring that </a:t>
          </a:r>
          <a:r>
            <a:rPr lang="en-GB" sz="1400" b="1" kern="1200"/>
            <a:t>strategies, policies, and funding are inclusive and fair </a:t>
          </a:r>
          <a:r>
            <a:rPr lang="en-GB" sz="1400" b="0" kern="1200"/>
            <a:t>for people with disabilities</a:t>
          </a:r>
          <a:endParaRPr lang="en-US" sz="1400" b="0" kern="1200"/>
        </a:p>
      </dsp:txBody>
      <dsp:txXfrm>
        <a:off x="0" y="413017"/>
        <a:ext cx="8858250" cy="793800"/>
      </dsp:txXfrm>
    </dsp:sp>
    <dsp:sp modelId="{A3B27D3F-4BD0-4AA0-A25D-916F5117C070}">
      <dsp:nvSpPr>
        <dsp:cNvPr id="0" name=""/>
        <dsp:cNvSpPr/>
      </dsp:nvSpPr>
      <dsp:spPr>
        <a:xfrm>
          <a:off x="442912" y="206377"/>
          <a:ext cx="6200775"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375" tIns="0" rIns="234375" bIns="0" numCol="1" spcCol="1270" anchor="ctr" anchorCtr="0">
          <a:noAutofit/>
        </a:bodyPr>
        <a:lstStyle/>
        <a:p>
          <a:pPr marL="0" lvl="0" indent="0" algn="l" defTabSz="622300">
            <a:lnSpc>
              <a:spcPct val="90000"/>
            </a:lnSpc>
            <a:spcBef>
              <a:spcPct val="0"/>
            </a:spcBef>
            <a:spcAft>
              <a:spcPct val="35000"/>
            </a:spcAft>
            <a:buNone/>
          </a:pPr>
          <a:r>
            <a:rPr lang="en-GB" sz="1400" b="1" kern="1200"/>
            <a:t>Key Message:</a:t>
          </a:r>
          <a:endParaRPr lang="en-US" sz="1400" kern="1200"/>
        </a:p>
      </dsp:txBody>
      <dsp:txXfrm>
        <a:off x="463087" y="226552"/>
        <a:ext cx="6160425" cy="372930"/>
      </dsp:txXfrm>
    </dsp:sp>
    <dsp:sp modelId="{9E97D209-C42D-48CA-B657-92A0F38F0716}">
      <dsp:nvSpPr>
        <dsp:cNvPr id="0" name=""/>
        <dsp:cNvSpPr/>
      </dsp:nvSpPr>
      <dsp:spPr>
        <a:xfrm>
          <a:off x="0" y="1489057"/>
          <a:ext cx="8858250" cy="8158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7499" tIns="291592" rIns="687499"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t>Disabled people often face </a:t>
          </a:r>
          <a:r>
            <a:rPr lang="en-GB" sz="1400" b="1" kern="1200"/>
            <a:t>exclusion and unfair access</a:t>
          </a:r>
          <a:r>
            <a:rPr lang="en-GB" sz="1400" kern="1200"/>
            <a:t> in society and in physical activity and sport</a:t>
          </a:r>
          <a:endParaRPr lang="en-US" sz="1400" kern="1200"/>
        </a:p>
        <a:p>
          <a:pPr marL="114300" lvl="1" indent="-114300" algn="l" defTabSz="622300">
            <a:lnSpc>
              <a:spcPct val="90000"/>
            </a:lnSpc>
            <a:spcBef>
              <a:spcPct val="0"/>
            </a:spcBef>
            <a:spcAft>
              <a:spcPct val="15000"/>
            </a:spcAft>
            <a:buChar char="•"/>
          </a:pPr>
          <a:r>
            <a:rPr lang="en-GB" sz="1400" kern="1200"/>
            <a:t>Inclusive planning and development leads to </a:t>
          </a:r>
          <a:r>
            <a:rPr lang="en-GB" sz="1400" b="1" kern="1200"/>
            <a:t>equality of opportunities</a:t>
          </a:r>
          <a:r>
            <a:rPr lang="en-GB" sz="1400" kern="1200"/>
            <a:t>.</a:t>
          </a:r>
        </a:p>
      </dsp:txBody>
      <dsp:txXfrm>
        <a:off x="0" y="1489057"/>
        <a:ext cx="8858250" cy="815850"/>
      </dsp:txXfrm>
    </dsp:sp>
    <dsp:sp modelId="{E75C551C-5C2E-4665-99ED-DEB0427EAA76}">
      <dsp:nvSpPr>
        <dsp:cNvPr id="0" name=""/>
        <dsp:cNvSpPr/>
      </dsp:nvSpPr>
      <dsp:spPr>
        <a:xfrm>
          <a:off x="442912" y="1282417"/>
          <a:ext cx="6200775"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375" tIns="0" rIns="234375" bIns="0" numCol="1" spcCol="1270" anchor="ctr" anchorCtr="0">
          <a:noAutofit/>
        </a:bodyPr>
        <a:lstStyle/>
        <a:p>
          <a:pPr marL="0" lvl="0" indent="0" algn="l" defTabSz="622300">
            <a:lnSpc>
              <a:spcPct val="90000"/>
            </a:lnSpc>
            <a:spcBef>
              <a:spcPct val="0"/>
            </a:spcBef>
            <a:spcAft>
              <a:spcPct val="35000"/>
            </a:spcAft>
            <a:buNone/>
          </a:pPr>
          <a:r>
            <a:rPr lang="en-GB" sz="1400" b="1" kern="1200"/>
            <a:t>Why this Matters:</a:t>
          </a:r>
          <a:endParaRPr lang="en-US" sz="1400" kern="1200"/>
        </a:p>
      </dsp:txBody>
      <dsp:txXfrm>
        <a:off x="463087" y="1302592"/>
        <a:ext cx="6160425" cy="372930"/>
      </dsp:txXfrm>
    </dsp:sp>
    <dsp:sp modelId="{C09CED7E-9B33-42EA-B0C9-24268DA36E30}">
      <dsp:nvSpPr>
        <dsp:cNvPr id="0" name=""/>
        <dsp:cNvSpPr/>
      </dsp:nvSpPr>
      <dsp:spPr>
        <a:xfrm>
          <a:off x="0" y="2587147"/>
          <a:ext cx="8858250" cy="194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7499" tIns="291592" rIns="687499"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t>Make strategies and policies </a:t>
          </a:r>
          <a:r>
            <a:rPr lang="en-GB" sz="1400" b="1" kern="1200"/>
            <a:t>fully inclusive</a:t>
          </a:r>
          <a:r>
            <a:rPr lang="en-GB" sz="1400" kern="1200"/>
            <a:t> of disabled people from the start.</a:t>
          </a:r>
          <a:endParaRPr lang="en-US" sz="1400" kern="1200"/>
        </a:p>
        <a:p>
          <a:pPr marL="114300" lvl="1" indent="-114300" algn="l" defTabSz="622300">
            <a:lnSpc>
              <a:spcPct val="90000"/>
            </a:lnSpc>
            <a:spcBef>
              <a:spcPct val="0"/>
            </a:spcBef>
            <a:spcAft>
              <a:spcPct val="15000"/>
            </a:spcAft>
            <a:buChar char="•"/>
          </a:pPr>
          <a:r>
            <a:rPr lang="en-GB" sz="1400" kern="1200" dirty="0"/>
            <a:t>Ensure funding is </a:t>
          </a:r>
          <a:r>
            <a:rPr lang="en-GB" sz="1400" b="1" kern="1200" dirty="0"/>
            <a:t>proportionate</a:t>
          </a:r>
          <a:r>
            <a:rPr lang="en-GB" sz="1400" kern="1200" dirty="0"/>
            <a:t> to the need (i.e. for true equality, more investment is needed for those with a disability)</a:t>
          </a:r>
          <a:endParaRPr lang="en-US" sz="1400" kern="1200" dirty="0"/>
        </a:p>
        <a:p>
          <a:pPr marL="114300" lvl="1" indent="-114300" algn="l" defTabSz="622300">
            <a:lnSpc>
              <a:spcPct val="90000"/>
            </a:lnSpc>
            <a:spcBef>
              <a:spcPct val="0"/>
            </a:spcBef>
            <a:spcAft>
              <a:spcPct val="15000"/>
            </a:spcAft>
            <a:buChar char="•"/>
          </a:pPr>
          <a:r>
            <a:rPr lang="en-GB" sz="1400" b="1" kern="1200" dirty="0"/>
            <a:t>Invest in system-wide change</a:t>
          </a:r>
          <a:r>
            <a:rPr lang="en-GB" sz="1400" kern="1200" dirty="0"/>
            <a:t> to remove barriers, including.</a:t>
          </a:r>
        </a:p>
        <a:p>
          <a:pPr marL="228600" lvl="2" indent="-114300" algn="l" defTabSz="622300">
            <a:lnSpc>
              <a:spcPct val="90000"/>
            </a:lnSpc>
            <a:spcBef>
              <a:spcPct val="0"/>
            </a:spcBef>
            <a:spcAft>
              <a:spcPct val="15000"/>
            </a:spcAft>
            <a:buChar char="•"/>
          </a:pPr>
          <a:r>
            <a:rPr lang="en-GB" sz="1400" kern="1200" dirty="0"/>
            <a:t>Difficult or expensive travel </a:t>
          </a:r>
        </a:p>
        <a:p>
          <a:pPr marL="228600" lvl="2" indent="-114300" algn="l" defTabSz="622300">
            <a:lnSpc>
              <a:spcPct val="90000"/>
            </a:lnSpc>
            <a:spcBef>
              <a:spcPct val="0"/>
            </a:spcBef>
            <a:spcAft>
              <a:spcPct val="15000"/>
            </a:spcAft>
            <a:buChar char="•"/>
          </a:pPr>
          <a:r>
            <a:rPr lang="en-GB" sz="1400" kern="1200"/>
            <a:t>Inaccessible facilities</a:t>
          </a:r>
        </a:p>
        <a:p>
          <a:pPr marL="228600" lvl="2" indent="-114300" algn="l" defTabSz="622300">
            <a:lnSpc>
              <a:spcPct val="90000"/>
            </a:lnSpc>
            <a:spcBef>
              <a:spcPct val="0"/>
            </a:spcBef>
            <a:spcAft>
              <a:spcPct val="15000"/>
            </a:spcAft>
            <a:buChar char="•"/>
          </a:pPr>
          <a:r>
            <a:rPr lang="en-GB" sz="1400" kern="1200"/>
            <a:t>Non-inclusive spaces</a:t>
          </a:r>
        </a:p>
      </dsp:txBody>
      <dsp:txXfrm>
        <a:off x="0" y="2587147"/>
        <a:ext cx="8858250" cy="1940400"/>
      </dsp:txXfrm>
    </dsp:sp>
    <dsp:sp modelId="{20194847-91E0-43BA-9176-E4DD8368D0C1}">
      <dsp:nvSpPr>
        <dsp:cNvPr id="0" name=""/>
        <dsp:cNvSpPr/>
      </dsp:nvSpPr>
      <dsp:spPr>
        <a:xfrm>
          <a:off x="442912" y="2380507"/>
          <a:ext cx="6200775"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375" tIns="0" rIns="234375" bIns="0" numCol="1" spcCol="1270" anchor="ctr" anchorCtr="0">
          <a:noAutofit/>
        </a:bodyPr>
        <a:lstStyle/>
        <a:p>
          <a:pPr marL="0" lvl="0" indent="0" algn="l" defTabSz="622300">
            <a:lnSpc>
              <a:spcPct val="90000"/>
            </a:lnSpc>
            <a:spcBef>
              <a:spcPct val="0"/>
            </a:spcBef>
            <a:spcAft>
              <a:spcPct val="35000"/>
            </a:spcAft>
            <a:buNone/>
          </a:pPr>
          <a:r>
            <a:rPr lang="en-GB" sz="1400" b="1" kern="1200"/>
            <a:t>What Needs to Change: </a:t>
          </a:r>
          <a:endParaRPr lang="en-US" sz="1400" kern="1200"/>
        </a:p>
      </dsp:txBody>
      <dsp:txXfrm>
        <a:off x="463087" y="2400682"/>
        <a:ext cx="6160425" cy="372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6C8BE-7B50-46AB-AA3C-532771E758ED}">
      <dsp:nvSpPr>
        <dsp:cNvPr id="0" name=""/>
        <dsp:cNvSpPr/>
      </dsp:nvSpPr>
      <dsp:spPr>
        <a:xfrm>
          <a:off x="0" y="321429"/>
          <a:ext cx="8736330" cy="90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8036" tIns="333248" rIns="678036" bIns="113792" numCol="1" spcCol="1270" anchor="t" anchorCtr="0">
          <a:noAutofit/>
        </a:bodyPr>
        <a:lstStyle/>
        <a:p>
          <a:pPr marL="171450" lvl="1" indent="-171450" algn="l" defTabSz="711200">
            <a:lnSpc>
              <a:spcPct val="90000"/>
            </a:lnSpc>
            <a:spcBef>
              <a:spcPct val="0"/>
            </a:spcBef>
            <a:spcAft>
              <a:spcPct val="15000"/>
            </a:spcAft>
            <a:buNone/>
          </a:pPr>
          <a:r>
            <a:rPr lang="en-GB" sz="1600" kern="1200"/>
            <a:t>Everyone involved in sport, physical activity, and health must work together to make inclusion part of the whole system — from training to care pathways.</a:t>
          </a:r>
        </a:p>
      </dsp:txBody>
      <dsp:txXfrm>
        <a:off x="0" y="321429"/>
        <a:ext cx="8736330" cy="907200"/>
      </dsp:txXfrm>
    </dsp:sp>
    <dsp:sp modelId="{A3B27D3F-4BD0-4AA0-A25D-916F5117C070}">
      <dsp:nvSpPr>
        <dsp:cNvPr id="0" name=""/>
        <dsp:cNvSpPr/>
      </dsp:nvSpPr>
      <dsp:spPr>
        <a:xfrm>
          <a:off x="436816" y="85269"/>
          <a:ext cx="6115431"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1149" tIns="0" rIns="231149" bIns="0" numCol="1" spcCol="1270" anchor="ctr" anchorCtr="0">
          <a:noAutofit/>
        </a:bodyPr>
        <a:lstStyle/>
        <a:p>
          <a:pPr marL="0" lvl="0" indent="0" algn="l" defTabSz="711200">
            <a:lnSpc>
              <a:spcPct val="90000"/>
            </a:lnSpc>
            <a:spcBef>
              <a:spcPct val="0"/>
            </a:spcBef>
            <a:spcAft>
              <a:spcPct val="35000"/>
            </a:spcAft>
            <a:buNone/>
          </a:pPr>
          <a:r>
            <a:rPr lang="en-GB" sz="1600" b="1" kern="1200"/>
            <a:t>Key Message:</a:t>
          </a:r>
          <a:endParaRPr lang="en-US" sz="1600" kern="1200"/>
        </a:p>
      </dsp:txBody>
      <dsp:txXfrm>
        <a:off x="459873" y="108326"/>
        <a:ext cx="6069317" cy="426206"/>
      </dsp:txXfrm>
    </dsp:sp>
    <dsp:sp modelId="{9E97D209-C42D-48CA-B657-92A0F38F0716}">
      <dsp:nvSpPr>
        <dsp:cNvPr id="0" name=""/>
        <dsp:cNvSpPr/>
      </dsp:nvSpPr>
      <dsp:spPr>
        <a:xfrm>
          <a:off x="0" y="1551189"/>
          <a:ext cx="873633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8036" tIns="333248" rIns="678036"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Disabled people face </a:t>
          </a:r>
          <a:r>
            <a:rPr lang="en-GB" sz="1600" b="1" kern="1200"/>
            <a:t>inconsistent experiences</a:t>
          </a:r>
          <a:r>
            <a:rPr lang="en-GB" sz="1600" kern="1200"/>
            <a:t> across education, sport, and healthcare.</a:t>
          </a:r>
          <a:endParaRPr lang="en-US" sz="1600" kern="1200"/>
        </a:p>
        <a:p>
          <a:pPr marL="171450" lvl="1" indent="-171450" algn="l" defTabSz="711200">
            <a:lnSpc>
              <a:spcPct val="90000"/>
            </a:lnSpc>
            <a:spcBef>
              <a:spcPct val="0"/>
            </a:spcBef>
            <a:spcAft>
              <a:spcPct val="15000"/>
            </a:spcAft>
            <a:buChar char="•"/>
          </a:pPr>
          <a:r>
            <a:rPr lang="en-GB" sz="1600" kern="1200"/>
            <a:t>A joined-up approach helps create </a:t>
          </a:r>
          <a:r>
            <a:rPr lang="en-GB" sz="1600" b="1" kern="1200"/>
            <a:t>long-term, meaningful inclusion</a:t>
          </a:r>
          <a:r>
            <a:rPr lang="en-GB" sz="1600" kern="1200"/>
            <a:t>.</a:t>
          </a:r>
        </a:p>
      </dsp:txBody>
      <dsp:txXfrm>
        <a:off x="0" y="1551189"/>
        <a:ext cx="8736330" cy="932400"/>
      </dsp:txXfrm>
    </dsp:sp>
    <dsp:sp modelId="{E75C551C-5C2E-4665-99ED-DEB0427EAA76}">
      <dsp:nvSpPr>
        <dsp:cNvPr id="0" name=""/>
        <dsp:cNvSpPr/>
      </dsp:nvSpPr>
      <dsp:spPr>
        <a:xfrm>
          <a:off x="436816" y="1315029"/>
          <a:ext cx="6115431"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1149" tIns="0" rIns="231149" bIns="0" numCol="1" spcCol="1270" anchor="ctr" anchorCtr="0">
          <a:noAutofit/>
        </a:bodyPr>
        <a:lstStyle/>
        <a:p>
          <a:pPr marL="0" lvl="0" indent="0" algn="l" defTabSz="711200">
            <a:lnSpc>
              <a:spcPct val="90000"/>
            </a:lnSpc>
            <a:spcBef>
              <a:spcPct val="0"/>
            </a:spcBef>
            <a:spcAft>
              <a:spcPct val="35000"/>
            </a:spcAft>
            <a:buNone/>
          </a:pPr>
          <a:r>
            <a:rPr lang="en-GB" sz="1600" b="1" kern="1200"/>
            <a:t>Why this Matters:</a:t>
          </a:r>
          <a:endParaRPr lang="en-US" sz="1600" kern="1200"/>
        </a:p>
      </dsp:txBody>
      <dsp:txXfrm>
        <a:off x="459873" y="1338086"/>
        <a:ext cx="6069317" cy="426206"/>
      </dsp:txXfrm>
    </dsp:sp>
    <dsp:sp modelId="{C09CED7E-9B33-42EA-B0C9-24268DA36E30}">
      <dsp:nvSpPr>
        <dsp:cNvPr id="0" name=""/>
        <dsp:cNvSpPr/>
      </dsp:nvSpPr>
      <dsp:spPr>
        <a:xfrm>
          <a:off x="0" y="2806150"/>
          <a:ext cx="8736330" cy="171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8036" tIns="333248" rIns="678036"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Ensure </a:t>
          </a:r>
          <a:r>
            <a:rPr lang="en-GB" sz="1600" b="1" kern="1200"/>
            <a:t>everyone delivering sport or physical activity</a:t>
          </a:r>
          <a:r>
            <a:rPr lang="en-GB" sz="1600" kern="1200"/>
            <a:t> has </a:t>
          </a:r>
          <a:r>
            <a:rPr lang="en-GB" sz="1600" b="1" kern="1200"/>
            <a:t>quality disability inclusion training</a:t>
          </a:r>
          <a:r>
            <a:rPr lang="en-GB" sz="1600" kern="1200"/>
            <a:t>.</a:t>
          </a:r>
          <a:endParaRPr lang="en-US" sz="1600" kern="1200"/>
        </a:p>
        <a:p>
          <a:pPr marL="171450" lvl="1" indent="-171450" algn="l" defTabSz="711200">
            <a:lnSpc>
              <a:spcPct val="90000"/>
            </a:lnSpc>
            <a:spcBef>
              <a:spcPct val="0"/>
            </a:spcBef>
            <a:spcAft>
              <a:spcPct val="15000"/>
            </a:spcAft>
            <a:buFont typeface="Arial" panose="020B0604020202020204" pitchFamily="34" charset="0"/>
            <a:buChar char="•"/>
          </a:pPr>
          <a:r>
            <a:rPr lang="en-GB" sz="1600" kern="1200"/>
            <a:t>Build a health and care system that:</a:t>
          </a:r>
        </a:p>
        <a:p>
          <a:pPr marL="342900" lvl="2" indent="-171450" algn="l" defTabSz="711200">
            <a:lnSpc>
              <a:spcPct val="90000"/>
            </a:lnSpc>
            <a:spcBef>
              <a:spcPct val="0"/>
            </a:spcBef>
            <a:spcAft>
              <a:spcPct val="15000"/>
            </a:spcAft>
            <a:buFont typeface="Arial" panose="020B0604020202020204" pitchFamily="34" charset="0"/>
            <a:buChar char="•"/>
          </a:pPr>
          <a:r>
            <a:rPr lang="en-GB" sz="1600" b="1" kern="1200"/>
            <a:t>Prescribes appropriate activity</a:t>
          </a:r>
          <a:r>
            <a:rPr lang="en-GB" sz="1600" kern="1200"/>
            <a:t> at every stage of care</a:t>
          </a:r>
        </a:p>
        <a:p>
          <a:pPr marL="342900" lvl="2" indent="-171450" algn="l" defTabSz="711200">
            <a:lnSpc>
              <a:spcPct val="90000"/>
            </a:lnSpc>
            <a:spcBef>
              <a:spcPct val="0"/>
            </a:spcBef>
            <a:spcAft>
              <a:spcPct val="15000"/>
            </a:spcAft>
            <a:buFont typeface="Arial" panose="020B0604020202020204" pitchFamily="34" charset="0"/>
            <a:buChar char="•"/>
          </a:pPr>
          <a:r>
            <a:rPr lang="en-GB" sz="1600" kern="1200"/>
            <a:t>Sees physical activity as a </a:t>
          </a:r>
          <a:r>
            <a:rPr lang="en-GB" sz="1600" b="1" kern="1200"/>
            <a:t>core part of wellbeing</a:t>
          </a:r>
          <a:endParaRPr lang="en-GB" sz="1600" kern="1200"/>
        </a:p>
      </dsp:txBody>
      <dsp:txXfrm>
        <a:off x="0" y="2806150"/>
        <a:ext cx="8736330" cy="1713600"/>
      </dsp:txXfrm>
    </dsp:sp>
    <dsp:sp modelId="{20194847-91E0-43BA-9176-E4DD8368D0C1}">
      <dsp:nvSpPr>
        <dsp:cNvPr id="0" name=""/>
        <dsp:cNvSpPr/>
      </dsp:nvSpPr>
      <dsp:spPr>
        <a:xfrm>
          <a:off x="436816" y="2569990"/>
          <a:ext cx="6115431"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1149" tIns="0" rIns="231149" bIns="0" numCol="1" spcCol="1270" anchor="ctr" anchorCtr="0">
          <a:noAutofit/>
        </a:bodyPr>
        <a:lstStyle/>
        <a:p>
          <a:pPr marL="0" lvl="0" indent="0" algn="l" defTabSz="711200">
            <a:lnSpc>
              <a:spcPct val="90000"/>
            </a:lnSpc>
            <a:spcBef>
              <a:spcPct val="0"/>
            </a:spcBef>
            <a:spcAft>
              <a:spcPct val="35000"/>
            </a:spcAft>
            <a:buNone/>
          </a:pPr>
          <a:r>
            <a:rPr lang="en-GB" sz="1600" b="1" kern="1200"/>
            <a:t>What Needs to Change: </a:t>
          </a:r>
          <a:endParaRPr lang="en-US" sz="1600" kern="1200"/>
        </a:p>
      </dsp:txBody>
      <dsp:txXfrm>
        <a:off x="459873" y="2593047"/>
        <a:ext cx="6069317" cy="4262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6C8BE-7B50-46AB-AA3C-532771E758ED}">
      <dsp:nvSpPr>
        <dsp:cNvPr id="0" name=""/>
        <dsp:cNvSpPr/>
      </dsp:nvSpPr>
      <dsp:spPr>
        <a:xfrm>
          <a:off x="0" y="309315"/>
          <a:ext cx="8492490" cy="963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112" tIns="354076" rIns="659112"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The government must give </a:t>
          </a:r>
          <a:r>
            <a:rPr lang="en-GB" sz="1700" b="1" kern="1200"/>
            <a:t>clear guidance</a:t>
          </a:r>
          <a:r>
            <a:rPr lang="en-GB" sz="1700" kern="1200"/>
            <a:t> and </a:t>
          </a:r>
          <a:r>
            <a:rPr lang="en-GB" sz="1700" b="1" kern="1200"/>
            <a:t>strong processes</a:t>
          </a:r>
          <a:r>
            <a:rPr lang="en-GB" sz="1700" kern="1200"/>
            <a:t> that reassure disabled people that </a:t>
          </a:r>
          <a:r>
            <a:rPr lang="en-GB" sz="1700" b="1" kern="1200"/>
            <a:t>being active will not affect their financial support</a:t>
          </a:r>
          <a:r>
            <a:rPr lang="en-GB" sz="1700" kern="1200"/>
            <a:t>.</a:t>
          </a:r>
          <a:endParaRPr lang="en-US" sz="1700" kern="1200"/>
        </a:p>
      </dsp:txBody>
      <dsp:txXfrm>
        <a:off x="0" y="309315"/>
        <a:ext cx="8492490" cy="963900"/>
      </dsp:txXfrm>
    </dsp:sp>
    <dsp:sp modelId="{A3B27D3F-4BD0-4AA0-A25D-916F5117C070}">
      <dsp:nvSpPr>
        <dsp:cNvPr id="0" name=""/>
        <dsp:cNvSpPr/>
      </dsp:nvSpPr>
      <dsp:spPr>
        <a:xfrm>
          <a:off x="424624" y="58395"/>
          <a:ext cx="5944743"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697" tIns="0" rIns="224697" bIns="0" numCol="1" spcCol="1270" anchor="ctr" anchorCtr="0">
          <a:noAutofit/>
        </a:bodyPr>
        <a:lstStyle/>
        <a:p>
          <a:pPr marL="0" lvl="0" indent="0" algn="l" defTabSz="755650">
            <a:lnSpc>
              <a:spcPct val="90000"/>
            </a:lnSpc>
            <a:spcBef>
              <a:spcPct val="0"/>
            </a:spcBef>
            <a:spcAft>
              <a:spcPct val="35000"/>
            </a:spcAft>
            <a:buNone/>
          </a:pPr>
          <a:r>
            <a:rPr lang="en-GB" sz="1700" b="1" kern="1200"/>
            <a:t>Key Message:</a:t>
          </a:r>
          <a:endParaRPr lang="en-US" sz="1700" kern="1200"/>
        </a:p>
      </dsp:txBody>
      <dsp:txXfrm>
        <a:off x="449122" y="82893"/>
        <a:ext cx="5895747" cy="452844"/>
      </dsp:txXfrm>
    </dsp:sp>
    <dsp:sp modelId="{9E97D209-C42D-48CA-B657-92A0F38F0716}">
      <dsp:nvSpPr>
        <dsp:cNvPr id="0" name=""/>
        <dsp:cNvSpPr/>
      </dsp:nvSpPr>
      <dsp:spPr>
        <a:xfrm>
          <a:off x="0" y="1615935"/>
          <a:ext cx="8492490" cy="12316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112" tIns="354076" rIns="659112"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Disabled people should </a:t>
          </a:r>
          <a:r>
            <a:rPr lang="en-GB" sz="1700" b="1" kern="1200"/>
            <a:t>not fear losing benefits </a:t>
          </a:r>
          <a:r>
            <a:rPr lang="en-GB" sz="1700" kern="1200"/>
            <a:t>for being seen as active.</a:t>
          </a:r>
          <a:endParaRPr lang="en-US" sz="1700" kern="1200"/>
        </a:p>
        <a:p>
          <a:pPr marL="171450" lvl="1" indent="-171450" algn="l" defTabSz="755650">
            <a:lnSpc>
              <a:spcPct val="90000"/>
            </a:lnSpc>
            <a:spcBef>
              <a:spcPct val="0"/>
            </a:spcBef>
            <a:spcAft>
              <a:spcPct val="15000"/>
            </a:spcAft>
            <a:buChar char="•"/>
          </a:pPr>
          <a:r>
            <a:rPr lang="en-GB" sz="1700" kern="1200"/>
            <a:t>Current benefit rules and systems </a:t>
          </a:r>
          <a:r>
            <a:rPr lang="en-GB" sz="1700" b="1" kern="1200"/>
            <a:t>can discourage participation </a:t>
          </a:r>
          <a:r>
            <a:rPr lang="en-GB" sz="1700" kern="1200"/>
            <a:t>in physical activity.</a:t>
          </a:r>
          <a:endParaRPr lang="en-US" sz="1700" kern="1200"/>
        </a:p>
      </dsp:txBody>
      <dsp:txXfrm>
        <a:off x="0" y="1615935"/>
        <a:ext cx="8492490" cy="1231650"/>
      </dsp:txXfrm>
    </dsp:sp>
    <dsp:sp modelId="{E75C551C-5C2E-4665-99ED-DEB0427EAA76}">
      <dsp:nvSpPr>
        <dsp:cNvPr id="0" name=""/>
        <dsp:cNvSpPr/>
      </dsp:nvSpPr>
      <dsp:spPr>
        <a:xfrm>
          <a:off x="424624" y="1365015"/>
          <a:ext cx="5944743"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697" tIns="0" rIns="224697" bIns="0" numCol="1" spcCol="1270" anchor="ctr" anchorCtr="0">
          <a:noAutofit/>
        </a:bodyPr>
        <a:lstStyle/>
        <a:p>
          <a:pPr marL="0" lvl="0" indent="0" algn="l" defTabSz="755650">
            <a:lnSpc>
              <a:spcPct val="90000"/>
            </a:lnSpc>
            <a:spcBef>
              <a:spcPct val="0"/>
            </a:spcBef>
            <a:spcAft>
              <a:spcPct val="35000"/>
            </a:spcAft>
            <a:buNone/>
          </a:pPr>
          <a:r>
            <a:rPr lang="en-GB" sz="1700" b="1" kern="1200"/>
            <a:t>Why this Matters:</a:t>
          </a:r>
          <a:endParaRPr lang="en-US" sz="1700" kern="1200"/>
        </a:p>
      </dsp:txBody>
      <dsp:txXfrm>
        <a:off x="449122" y="1389513"/>
        <a:ext cx="5895747" cy="452844"/>
      </dsp:txXfrm>
    </dsp:sp>
    <dsp:sp modelId="{C09CED7E-9B33-42EA-B0C9-24268DA36E30}">
      <dsp:nvSpPr>
        <dsp:cNvPr id="0" name=""/>
        <dsp:cNvSpPr/>
      </dsp:nvSpPr>
      <dsp:spPr>
        <a:xfrm>
          <a:off x="0" y="3190304"/>
          <a:ext cx="8492490" cy="1285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112" tIns="354076" rIns="659112" bIns="120904" numCol="1" spcCol="1270" anchor="t" anchorCtr="0">
          <a:noAutofit/>
        </a:bodyPr>
        <a:lstStyle/>
        <a:p>
          <a:pPr marL="171450" lvl="1" indent="-171450" algn="l" defTabSz="755650">
            <a:lnSpc>
              <a:spcPct val="90000"/>
            </a:lnSpc>
            <a:spcBef>
              <a:spcPct val="0"/>
            </a:spcBef>
            <a:spcAft>
              <a:spcPct val="15000"/>
            </a:spcAft>
            <a:buChar char="•"/>
          </a:pPr>
          <a:r>
            <a:rPr lang="en-GB" sz="1700" b="1" kern="1200"/>
            <a:t>Update benefit policies</a:t>
          </a:r>
          <a:r>
            <a:rPr lang="en-GB" sz="1700" kern="1200"/>
            <a:t> to reflect the value of physical activity.</a:t>
          </a:r>
          <a:endParaRPr lang="en-US" sz="1700" kern="1200"/>
        </a:p>
        <a:p>
          <a:pPr marL="171450" lvl="1" indent="-171450" algn="l" defTabSz="755650">
            <a:lnSpc>
              <a:spcPct val="90000"/>
            </a:lnSpc>
            <a:spcBef>
              <a:spcPct val="0"/>
            </a:spcBef>
            <a:spcAft>
              <a:spcPct val="15000"/>
            </a:spcAft>
            <a:buChar char="•"/>
          </a:pPr>
          <a:r>
            <a:rPr lang="en-GB" sz="1700" kern="1200"/>
            <a:t>Improve </a:t>
          </a:r>
          <a:r>
            <a:rPr lang="en-GB" sz="1700" b="1" kern="1200"/>
            <a:t>clarity during assessments and applications</a:t>
          </a:r>
          <a:r>
            <a:rPr lang="en-GB" sz="1700" kern="1200"/>
            <a:t>.</a:t>
          </a:r>
          <a:endParaRPr lang="en-US" sz="1700" kern="1200"/>
        </a:p>
        <a:p>
          <a:pPr marL="171450" lvl="1" indent="-171450" algn="l" defTabSz="755650">
            <a:lnSpc>
              <a:spcPct val="90000"/>
            </a:lnSpc>
            <a:spcBef>
              <a:spcPct val="0"/>
            </a:spcBef>
            <a:spcAft>
              <a:spcPct val="15000"/>
            </a:spcAft>
            <a:buChar char="•"/>
          </a:pPr>
          <a:r>
            <a:rPr lang="en-GB" sz="1700" kern="1200"/>
            <a:t>Allow people to </a:t>
          </a:r>
          <a:r>
            <a:rPr lang="en-GB" sz="1700" b="1" kern="1200"/>
            <a:t>use benefits confidently</a:t>
          </a:r>
          <a:r>
            <a:rPr lang="en-GB" sz="1700" kern="1200"/>
            <a:t> to pay for sport and physical activity.</a:t>
          </a:r>
          <a:endParaRPr lang="en-US" sz="1700" kern="1200"/>
        </a:p>
      </dsp:txBody>
      <dsp:txXfrm>
        <a:off x="0" y="3190304"/>
        <a:ext cx="8492490" cy="1285200"/>
      </dsp:txXfrm>
    </dsp:sp>
    <dsp:sp modelId="{20194847-91E0-43BA-9176-E4DD8368D0C1}">
      <dsp:nvSpPr>
        <dsp:cNvPr id="0" name=""/>
        <dsp:cNvSpPr/>
      </dsp:nvSpPr>
      <dsp:spPr>
        <a:xfrm>
          <a:off x="424624" y="2939384"/>
          <a:ext cx="5944743"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697" tIns="0" rIns="224697" bIns="0" numCol="1" spcCol="1270" anchor="ctr" anchorCtr="0">
          <a:noAutofit/>
        </a:bodyPr>
        <a:lstStyle/>
        <a:p>
          <a:pPr marL="0" lvl="0" indent="0" algn="l" defTabSz="755650">
            <a:lnSpc>
              <a:spcPct val="90000"/>
            </a:lnSpc>
            <a:spcBef>
              <a:spcPct val="0"/>
            </a:spcBef>
            <a:spcAft>
              <a:spcPct val="35000"/>
            </a:spcAft>
            <a:buNone/>
          </a:pPr>
          <a:r>
            <a:rPr lang="en-GB" sz="1700" b="1" kern="1200"/>
            <a:t>What Needs to Change: </a:t>
          </a:r>
          <a:endParaRPr lang="en-US" sz="1700" kern="1200"/>
        </a:p>
      </dsp:txBody>
      <dsp:txXfrm>
        <a:off x="449122" y="2963882"/>
        <a:ext cx="5895747" cy="4528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6C8BE-7B50-46AB-AA3C-532771E758ED}">
      <dsp:nvSpPr>
        <dsp:cNvPr id="0" name=""/>
        <dsp:cNvSpPr/>
      </dsp:nvSpPr>
      <dsp:spPr>
        <a:xfrm>
          <a:off x="0" y="350257"/>
          <a:ext cx="8716010" cy="850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6459" tIns="312420" rIns="676459"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a:t>Inclusion must recognise that people have many identities. We must shape policies and spaces that reflect the full diversity of disabled people.</a:t>
          </a:r>
          <a:endParaRPr lang="en-US" sz="1500" kern="1200"/>
        </a:p>
      </dsp:txBody>
      <dsp:txXfrm>
        <a:off x="0" y="350257"/>
        <a:ext cx="8716010" cy="850500"/>
      </dsp:txXfrm>
    </dsp:sp>
    <dsp:sp modelId="{A3B27D3F-4BD0-4AA0-A25D-916F5117C070}">
      <dsp:nvSpPr>
        <dsp:cNvPr id="0" name=""/>
        <dsp:cNvSpPr/>
      </dsp:nvSpPr>
      <dsp:spPr>
        <a:xfrm>
          <a:off x="435800" y="128857"/>
          <a:ext cx="6101207"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0611" tIns="0" rIns="230611" bIns="0" numCol="1" spcCol="1270" anchor="ctr" anchorCtr="0">
          <a:noAutofit/>
        </a:bodyPr>
        <a:lstStyle/>
        <a:p>
          <a:pPr marL="0" lvl="0" indent="0" algn="l" defTabSz="666750">
            <a:lnSpc>
              <a:spcPct val="90000"/>
            </a:lnSpc>
            <a:spcBef>
              <a:spcPct val="0"/>
            </a:spcBef>
            <a:spcAft>
              <a:spcPct val="35000"/>
            </a:spcAft>
            <a:buNone/>
          </a:pPr>
          <a:r>
            <a:rPr lang="en-GB" sz="1500" b="1" kern="1200"/>
            <a:t>Key Message:</a:t>
          </a:r>
          <a:endParaRPr lang="en-US" sz="1500" kern="1200"/>
        </a:p>
      </dsp:txBody>
      <dsp:txXfrm>
        <a:off x="457416" y="150473"/>
        <a:ext cx="6057975" cy="399568"/>
      </dsp:txXfrm>
    </dsp:sp>
    <dsp:sp modelId="{9E97D209-C42D-48CA-B657-92A0F38F0716}">
      <dsp:nvSpPr>
        <dsp:cNvPr id="0" name=""/>
        <dsp:cNvSpPr/>
      </dsp:nvSpPr>
      <dsp:spPr>
        <a:xfrm>
          <a:off x="0" y="1503157"/>
          <a:ext cx="8716010" cy="10867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6459" tIns="312420" rIns="676459"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a:t>Disabled people may face </a:t>
          </a:r>
          <a:r>
            <a:rPr lang="en-GB" sz="1500" b="1" kern="1200"/>
            <a:t>additional barriers</a:t>
          </a:r>
          <a:r>
            <a:rPr lang="en-GB" sz="1500" kern="1200"/>
            <a:t> due to race, gender, age, sexuality, religion or other identities.</a:t>
          </a:r>
          <a:endParaRPr lang="en-US" sz="1500" kern="1200"/>
        </a:p>
        <a:p>
          <a:pPr marL="114300" lvl="1" indent="-114300" algn="l" defTabSz="666750">
            <a:lnSpc>
              <a:spcPct val="90000"/>
            </a:lnSpc>
            <a:spcBef>
              <a:spcPct val="0"/>
            </a:spcBef>
            <a:spcAft>
              <a:spcPct val="15000"/>
            </a:spcAft>
            <a:buChar char="•"/>
          </a:pPr>
          <a:r>
            <a:rPr lang="en-GB" sz="1500" kern="1200"/>
            <a:t>One-size-fits-all approaches will often </a:t>
          </a:r>
          <a:r>
            <a:rPr lang="en-GB" sz="1500" b="1" kern="1200"/>
            <a:t>miss key needs</a:t>
          </a:r>
          <a:r>
            <a:rPr lang="en-GB" sz="1500" kern="1200"/>
            <a:t>.</a:t>
          </a:r>
        </a:p>
      </dsp:txBody>
      <dsp:txXfrm>
        <a:off x="0" y="1503157"/>
        <a:ext cx="8716010" cy="1086750"/>
      </dsp:txXfrm>
    </dsp:sp>
    <dsp:sp modelId="{E75C551C-5C2E-4665-99ED-DEB0427EAA76}">
      <dsp:nvSpPr>
        <dsp:cNvPr id="0" name=""/>
        <dsp:cNvSpPr/>
      </dsp:nvSpPr>
      <dsp:spPr>
        <a:xfrm>
          <a:off x="435800" y="1281757"/>
          <a:ext cx="6101207"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0611" tIns="0" rIns="230611" bIns="0" numCol="1" spcCol="1270" anchor="ctr" anchorCtr="0">
          <a:noAutofit/>
        </a:bodyPr>
        <a:lstStyle/>
        <a:p>
          <a:pPr marL="0" lvl="0" indent="0" algn="l" defTabSz="666750">
            <a:lnSpc>
              <a:spcPct val="90000"/>
            </a:lnSpc>
            <a:spcBef>
              <a:spcPct val="0"/>
            </a:spcBef>
            <a:spcAft>
              <a:spcPct val="35000"/>
            </a:spcAft>
            <a:buNone/>
          </a:pPr>
          <a:r>
            <a:rPr lang="en-GB" sz="1500" b="1" kern="1200"/>
            <a:t>Why this Matters:</a:t>
          </a:r>
          <a:endParaRPr lang="en-US" sz="1500" kern="1200"/>
        </a:p>
      </dsp:txBody>
      <dsp:txXfrm>
        <a:off x="457416" y="1303373"/>
        <a:ext cx="6057975" cy="399568"/>
      </dsp:txXfrm>
    </dsp:sp>
    <dsp:sp modelId="{C09CED7E-9B33-42EA-B0C9-24268DA36E30}">
      <dsp:nvSpPr>
        <dsp:cNvPr id="0" name=""/>
        <dsp:cNvSpPr/>
      </dsp:nvSpPr>
      <dsp:spPr>
        <a:xfrm>
          <a:off x="0" y="2892307"/>
          <a:ext cx="8716010" cy="12993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6459" tIns="312420" rIns="676459" bIns="106680" numCol="1" spcCol="1270" anchor="t" anchorCtr="0">
          <a:noAutofit/>
        </a:bodyPr>
        <a:lstStyle/>
        <a:p>
          <a:pPr marL="114300" lvl="1" indent="-114300" algn="l" defTabSz="666750">
            <a:lnSpc>
              <a:spcPct val="90000"/>
            </a:lnSpc>
            <a:spcBef>
              <a:spcPct val="0"/>
            </a:spcBef>
            <a:spcAft>
              <a:spcPct val="15000"/>
            </a:spcAft>
            <a:buChar char="•"/>
          </a:pPr>
          <a:r>
            <a:rPr lang="en-GB" sz="1500" b="1" kern="1200"/>
            <a:t>Collaborate and co-produce</a:t>
          </a:r>
          <a:r>
            <a:rPr lang="en-GB" sz="1500" kern="1200"/>
            <a:t> with disabled people from all backgrounds when shaping strategy and policy.</a:t>
          </a:r>
          <a:endParaRPr lang="en-US" sz="1500" kern="1200"/>
        </a:p>
        <a:p>
          <a:pPr marL="114300" lvl="1" indent="-114300" algn="l" defTabSz="666750">
            <a:lnSpc>
              <a:spcPct val="90000"/>
            </a:lnSpc>
            <a:spcBef>
              <a:spcPct val="0"/>
            </a:spcBef>
            <a:spcAft>
              <a:spcPct val="15000"/>
            </a:spcAft>
            <a:buChar char="•"/>
          </a:pPr>
          <a:r>
            <a:rPr lang="en-GB" sz="1500" kern="1200"/>
            <a:t>Make sure policies and services </a:t>
          </a:r>
          <a:r>
            <a:rPr lang="en-GB" sz="1500" b="1" kern="1200"/>
            <a:t>actively consider</a:t>
          </a:r>
          <a:r>
            <a:rPr lang="en-GB" sz="1500" kern="1200"/>
            <a:t> the needs of people with </a:t>
          </a:r>
          <a:r>
            <a:rPr lang="en-GB" sz="1500" b="1" kern="1200"/>
            <a:t>multiple, intersecting identities</a:t>
          </a:r>
          <a:r>
            <a:rPr lang="en-GB" sz="1500" kern="1200"/>
            <a:t>.</a:t>
          </a:r>
        </a:p>
      </dsp:txBody>
      <dsp:txXfrm>
        <a:off x="0" y="2892307"/>
        <a:ext cx="8716010" cy="1299375"/>
      </dsp:txXfrm>
    </dsp:sp>
    <dsp:sp modelId="{20194847-91E0-43BA-9176-E4DD8368D0C1}">
      <dsp:nvSpPr>
        <dsp:cNvPr id="0" name=""/>
        <dsp:cNvSpPr/>
      </dsp:nvSpPr>
      <dsp:spPr>
        <a:xfrm>
          <a:off x="435800" y="2670907"/>
          <a:ext cx="6101207"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0611" tIns="0" rIns="230611" bIns="0" numCol="1" spcCol="1270" anchor="ctr" anchorCtr="0">
          <a:noAutofit/>
        </a:bodyPr>
        <a:lstStyle/>
        <a:p>
          <a:pPr marL="0" lvl="0" indent="0" algn="l" defTabSz="666750">
            <a:lnSpc>
              <a:spcPct val="90000"/>
            </a:lnSpc>
            <a:spcBef>
              <a:spcPct val="0"/>
            </a:spcBef>
            <a:spcAft>
              <a:spcPct val="35000"/>
            </a:spcAft>
            <a:buNone/>
          </a:pPr>
          <a:r>
            <a:rPr lang="en-GB" sz="1500" b="1" kern="1200"/>
            <a:t>What Needs to Change:</a:t>
          </a:r>
          <a:endParaRPr lang="en-US" sz="1500" kern="1200"/>
        </a:p>
      </dsp:txBody>
      <dsp:txXfrm>
        <a:off x="457416" y="2692523"/>
        <a:ext cx="6057975" cy="3995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6B92C-5D5B-48AF-A3D9-506859D110A2}">
      <dsp:nvSpPr>
        <dsp:cNvPr id="0" name=""/>
        <dsp:cNvSpPr/>
      </dsp:nvSpPr>
      <dsp:spPr>
        <a:xfrm>
          <a:off x="0" y="4025145"/>
          <a:ext cx="6735513" cy="66035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dirty="0"/>
            <a:t>Next SDS Strategic Plan</a:t>
          </a:r>
        </a:p>
      </dsp:txBody>
      <dsp:txXfrm>
        <a:off x="0" y="4025145"/>
        <a:ext cx="6735513" cy="660358"/>
      </dsp:txXfrm>
    </dsp:sp>
    <dsp:sp modelId="{260AB1CA-A14B-4CED-9ECA-7FB870343A14}">
      <dsp:nvSpPr>
        <dsp:cNvPr id="0" name=""/>
        <dsp:cNvSpPr/>
      </dsp:nvSpPr>
      <dsp:spPr>
        <a:xfrm rot="10800000">
          <a:off x="0" y="3019419"/>
          <a:ext cx="6735513" cy="101563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dirty="0"/>
            <a:t>Scottish Elections 2026</a:t>
          </a:r>
        </a:p>
      </dsp:txBody>
      <dsp:txXfrm rot="10800000">
        <a:off x="0" y="3019419"/>
        <a:ext cx="6735513" cy="659927"/>
      </dsp:txXfrm>
    </dsp:sp>
    <dsp:sp modelId="{0B5E8117-B05B-4E41-B946-ACBC3D997487}">
      <dsp:nvSpPr>
        <dsp:cNvPr id="0" name=""/>
        <dsp:cNvSpPr/>
      </dsp:nvSpPr>
      <dsp:spPr>
        <a:xfrm rot="10800000">
          <a:off x="0" y="2013693"/>
          <a:ext cx="6735513" cy="101563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dirty="0"/>
            <a:t>Ongoing collaboration with key partners</a:t>
          </a:r>
        </a:p>
      </dsp:txBody>
      <dsp:txXfrm rot="10800000">
        <a:off x="0" y="2013693"/>
        <a:ext cx="6735513" cy="659927"/>
      </dsp:txXfrm>
    </dsp:sp>
    <dsp:sp modelId="{6DFB3D04-D1E5-4B02-BB1D-3B49A6342932}">
      <dsp:nvSpPr>
        <dsp:cNvPr id="0" name=""/>
        <dsp:cNvSpPr/>
      </dsp:nvSpPr>
      <dsp:spPr>
        <a:xfrm rot="10800000">
          <a:off x="0" y="1007967"/>
          <a:ext cx="6735513" cy="101563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dirty="0"/>
            <a:t>Cross-sector action needed across education, healthcare, sport, transport and social care</a:t>
          </a:r>
        </a:p>
      </dsp:txBody>
      <dsp:txXfrm rot="10800000">
        <a:off x="0" y="1007967"/>
        <a:ext cx="6735513" cy="659927"/>
      </dsp:txXfrm>
    </dsp:sp>
    <dsp:sp modelId="{E103059E-AE09-414F-A387-1EDC1B83F5E8}">
      <dsp:nvSpPr>
        <dsp:cNvPr id="0" name=""/>
        <dsp:cNvSpPr/>
      </dsp:nvSpPr>
      <dsp:spPr>
        <a:xfrm rot="10800000">
          <a:off x="0" y="2240"/>
          <a:ext cx="6735513" cy="101563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dirty="0"/>
            <a:t>Campaign and Messaging</a:t>
          </a:r>
        </a:p>
      </dsp:txBody>
      <dsp:txXfrm rot="10800000">
        <a:off x="0" y="2240"/>
        <a:ext cx="6735513" cy="659927"/>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0.59455</cdr:x>
      <cdr:y>0.03721</cdr:y>
    </cdr:from>
    <cdr:to>
      <cdr:x>0.6852</cdr:x>
      <cdr:y>0.09346</cdr:y>
    </cdr:to>
    <cdr:sp macro="" textlink="">
      <cdr:nvSpPr>
        <cdr:cNvPr id="2" name="TextBox 1">
          <a:extLst xmlns:a="http://schemas.openxmlformats.org/drawingml/2006/main">
            <a:ext uri="{FF2B5EF4-FFF2-40B4-BE49-F238E27FC236}">
              <a16:creationId xmlns:a16="http://schemas.microsoft.com/office/drawing/2014/main" id="{BB752E1D-DC8D-CE7B-C7D4-1948F8DCE01A}"/>
            </a:ext>
          </a:extLst>
        </cdr:cNvPr>
        <cdr:cNvSpPr txBox="1"/>
      </cdr:nvSpPr>
      <cdr:spPr>
        <a:xfrm xmlns:a="http://schemas.openxmlformats.org/drawingml/2006/main">
          <a:off x="5933972" y="231659"/>
          <a:ext cx="904672" cy="35019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dirty="0"/>
        </a:p>
      </cdr:txBody>
    </cdr:sp>
  </cdr:relSizeAnchor>
  <cdr:relSizeAnchor xmlns:cdr="http://schemas.openxmlformats.org/drawingml/2006/chartDrawing">
    <cdr:from>
      <cdr:x>0.61827</cdr:x>
      <cdr:y>0.02674</cdr:y>
    </cdr:from>
    <cdr:to>
      <cdr:x>0.70988</cdr:x>
      <cdr:y>0.17361</cdr:y>
    </cdr:to>
    <cdr:sp macro="" textlink="">
      <cdr:nvSpPr>
        <cdr:cNvPr id="3" name="TextBox 2">
          <a:extLst xmlns:a="http://schemas.openxmlformats.org/drawingml/2006/main">
            <a:ext uri="{FF2B5EF4-FFF2-40B4-BE49-F238E27FC236}">
              <a16:creationId xmlns:a16="http://schemas.microsoft.com/office/drawing/2014/main" id="{87FF5513-5C59-4B1E-4EC0-C2A687FF49A0}"/>
            </a:ext>
          </a:extLst>
        </cdr:cNvPr>
        <cdr:cNvSpPr txBox="1"/>
      </cdr:nvSpPr>
      <cdr:spPr>
        <a:xfrm xmlns:a="http://schemas.openxmlformats.org/drawingml/2006/main">
          <a:off x="6170645" y="16647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kern="1200" dirty="0"/>
            <a:t>Other/not specified</a:t>
          </a:r>
          <a:endParaRPr lang="en-GB" sz="1100" kern="1200" dirty="0"/>
        </a:p>
      </cdr:txBody>
    </cdr:sp>
  </cdr:relSizeAnchor>
  <cdr:relSizeAnchor xmlns:cdr="http://schemas.openxmlformats.org/drawingml/2006/chartDrawing">
    <cdr:from>
      <cdr:x>0.72923</cdr:x>
      <cdr:y>0.23834</cdr:y>
    </cdr:from>
    <cdr:to>
      <cdr:x>0.86619</cdr:x>
      <cdr:y>0.27923</cdr:y>
    </cdr:to>
    <cdr:sp macro="" textlink="">
      <cdr:nvSpPr>
        <cdr:cNvPr id="4" name="TextBox 3">
          <a:extLst xmlns:a="http://schemas.openxmlformats.org/drawingml/2006/main">
            <a:ext uri="{FF2B5EF4-FFF2-40B4-BE49-F238E27FC236}">
              <a16:creationId xmlns:a16="http://schemas.microsoft.com/office/drawing/2014/main" id="{D30128AD-4766-43BE-A5A5-478615703FFE}"/>
            </a:ext>
          </a:extLst>
        </cdr:cNvPr>
        <cdr:cNvSpPr txBox="1"/>
      </cdr:nvSpPr>
      <cdr:spPr>
        <a:xfrm xmlns:a="http://schemas.openxmlformats.org/drawingml/2006/main">
          <a:off x="7278116" y="1483841"/>
          <a:ext cx="1366940" cy="25456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kern="1200" dirty="0"/>
            <a:t>Parkinsons</a:t>
          </a:r>
        </a:p>
      </cdr:txBody>
    </cdr:sp>
  </cdr:relSizeAnchor>
  <cdr:relSizeAnchor xmlns:cdr="http://schemas.openxmlformats.org/drawingml/2006/chartDrawing">
    <cdr:from>
      <cdr:x>0.759</cdr:x>
      <cdr:y>0.54762</cdr:y>
    </cdr:from>
    <cdr:to>
      <cdr:x>0.85062</cdr:x>
      <cdr:y>0.69449</cdr:y>
    </cdr:to>
    <cdr:sp macro="" textlink="">
      <cdr:nvSpPr>
        <cdr:cNvPr id="5" name="TextBox 4">
          <a:extLst xmlns:a="http://schemas.openxmlformats.org/drawingml/2006/main">
            <a:ext uri="{FF2B5EF4-FFF2-40B4-BE49-F238E27FC236}">
              <a16:creationId xmlns:a16="http://schemas.microsoft.com/office/drawing/2014/main" id="{D20A2E79-7570-990F-BC58-23FF22985661}"/>
            </a:ext>
          </a:extLst>
        </cdr:cNvPr>
        <cdr:cNvSpPr txBox="1"/>
      </cdr:nvSpPr>
      <cdr:spPr>
        <a:xfrm xmlns:a="http://schemas.openxmlformats.org/drawingml/2006/main">
          <a:off x="7575239" y="340929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CP or CP </a:t>
          </a:r>
          <a:r>
            <a:rPr lang="en-GB" sz="1200" kern="1200" dirty="0"/>
            <a:t>related</a:t>
          </a:r>
          <a:endParaRPr lang="en-GB" sz="1100" kern="1200" dirty="0"/>
        </a:p>
      </cdr:txBody>
    </cdr:sp>
  </cdr:relSizeAnchor>
  <cdr:relSizeAnchor xmlns:cdr="http://schemas.openxmlformats.org/drawingml/2006/chartDrawing">
    <cdr:from>
      <cdr:x>0.69177</cdr:x>
      <cdr:y>0.77672</cdr:y>
    </cdr:from>
    <cdr:to>
      <cdr:x>0.78338</cdr:x>
      <cdr:y>0.9236</cdr:y>
    </cdr:to>
    <cdr:sp macro="" textlink="">
      <cdr:nvSpPr>
        <cdr:cNvPr id="6" name="TextBox 5">
          <a:extLst xmlns:a="http://schemas.openxmlformats.org/drawingml/2006/main">
            <a:ext uri="{FF2B5EF4-FFF2-40B4-BE49-F238E27FC236}">
              <a16:creationId xmlns:a16="http://schemas.microsoft.com/office/drawing/2014/main" id="{99614E69-FEBF-0348-8FFF-F332F62BDACE}"/>
            </a:ext>
          </a:extLst>
        </cdr:cNvPr>
        <cdr:cNvSpPr txBox="1"/>
      </cdr:nvSpPr>
      <cdr:spPr>
        <a:xfrm xmlns:a="http://schemas.openxmlformats.org/drawingml/2006/main">
          <a:off x="6785135" y="4728632"/>
          <a:ext cx="898541" cy="8941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Autism Spectrum Disorder</a:t>
          </a:r>
        </a:p>
      </cdr:txBody>
    </cdr:sp>
  </cdr:relSizeAnchor>
  <cdr:relSizeAnchor xmlns:cdr="http://schemas.openxmlformats.org/drawingml/2006/chartDrawing">
    <cdr:from>
      <cdr:x>0.61052</cdr:x>
      <cdr:y>0.85312</cdr:y>
    </cdr:from>
    <cdr:to>
      <cdr:x>0.70214</cdr:x>
      <cdr:y>1</cdr:y>
    </cdr:to>
    <cdr:sp macro="" textlink="">
      <cdr:nvSpPr>
        <cdr:cNvPr id="7" name="TextBox 6">
          <a:extLst xmlns:a="http://schemas.openxmlformats.org/drawingml/2006/main">
            <a:ext uri="{FF2B5EF4-FFF2-40B4-BE49-F238E27FC236}">
              <a16:creationId xmlns:a16="http://schemas.microsoft.com/office/drawing/2014/main" id="{E96ACE25-7813-8B99-200C-79B1697FE022}"/>
            </a:ext>
          </a:extLst>
        </cdr:cNvPr>
        <cdr:cNvSpPr txBox="1"/>
      </cdr:nvSpPr>
      <cdr:spPr>
        <a:xfrm xmlns:a="http://schemas.openxmlformats.org/drawingml/2006/main">
          <a:off x="5988143" y="5193724"/>
          <a:ext cx="898639" cy="89419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ME, CFS, long Covid</a:t>
          </a:r>
        </a:p>
      </cdr:txBody>
    </cdr:sp>
  </cdr:relSizeAnchor>
  <cdr:relSizeAnchor xmlns:cdr="http://schemas.openxmlformats.org/drawingml/2006/chartDrawing">
    <cdr:from>
      <cdr:x>0.28869</cdr:x>
      <cdr:y>0.85312</cdr:y>
    </cdr:from>
    <cdr:to>
      <cdr:x>0.38031</cdr:x>
      <cdr:y>1</cdr:y>
    </cdr:to>
    <cdr:sp macro="" textlink="">
      <cdr:nvSpPr>
        <cdr:cNvPr id="8" name="TextBox 7">
          <a:extLst xmlns:a="http://schemas.openxmlformats.org/drawingml/2006/main">
            <a:ext uri="{FF2B5EF4-FFF2-40B4-BE49-F238E27FC236}">
              <a16:creationId xmlns:a16="http://schemas.microsoft.com/office/drawing/2014/main" id="{02948D97-AC4B-C391-6541-26C1AC672522}"/>
            </a:ext>
          </a:extLst>
        </cdr:cNvPr>
        <cdr:cNvSpPr txBox="1"/>
      </cdr:nvSpPr>
      <cdr:spPr>
        <a:xfrm xmlns:a="http://schemas.openxmlformats.org/drawingml/2006/main">
          <a:off x="2831548" y="5193724"/>
          <a:ext cx="898640" cy="89419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Downs syndrome</a:t>
          </a:r>
        </a:p>
      </cdr:txBody>
    </cdr:sp>
  </cdr:relSizeAnchor>
  <cdr:relSizeAnchor xmlns:cdr="http://schemas.openxmlformats.org/drawingml/2006/chartDrawing">
    <cdr:from>
      <cdr:x>0.19162</cdr:x>
      <cdr:y>0.79675</cdr:y>
    </cdr:from>
    <cdr:to>
      <cdr:x>0.28324</cdr:x>
      <cdr:y>0.94362</cdr:y>
    </cdr:to>
    <cdr:sp macro="" textlink="">
      <cdr:nvSpPr>
        <cdr:cNvPr id="9" name="TextBox 8">
          <a:extLst xmlns:a="http://schemas.openxmlformats.org/drawingml/2006/main">
            <a:ext uri="{FF2B5EF4-FFF2-40B4-BE49-F238E27FC236}">
              <a16:creationId xmlns:a16="http://schemas.microsoft.com/office/drawing/2014/main" id="{F1F78D8A-62AC-4F41-09FE-6B248A70000F}"/>
            </a:ext>
          </a:extLst>
        </cdr:cNvPr>
        <cdr:cNvSpPr txBox="1"/>
      </cdr:nvSpPr>
      <cdr:spPr>
        <a:xfrm xmlns:a="http://schemas.openxmlformats.org/drawingml/2006/main">
          <a:off x="1879433" y="4850561"/>
          <a:ext cx="898639" cy="8941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Learning disability</a:t>
          </a:r>
        </a:p>
      </cdr:txBody>
    </cdr:sp>
  </cdr:relSizeAnchor>
  <cdr:relSizeAnchor xmlns:cdr="http://schemas.openxmlformats.org/drawingml/2006/chartDrawing">
    <cdr:from>
      <cdr:x>0.14223</cdr:x>
      <cdr:y>0.65815</cdr:y>
    </cdr:from>
    <cdr:to>
      <cdr:x>0.31697</cdr:x>
      <cdr:y>0.80503</cdr:y>
    </cdr:to>
    <cdr:sp macro="" textlink="">
      <cdr:nvSpPr>
        <cdr:cNvPr id="10" name="TextBox 9">
          <a:extLst xmlns:a="http://schemas.openxmlformats.org/drawingml/2006/main">
            <a:ext uri="{FF2B5EF4-FFF2-40B4-BE49-F238E27FC236}">
              <a16:creationId xmlns:a16="http://schemas.microsoft.com/office/drawing/2014/main" id="{CDCD28C3-1511-8FF8-32FD-9919AA2EF048}"/>
            </a:ext>
          </a:extLst>
        </cdr:cNvPr>
        <cdr:cNvSpPr txBox="1"/>
      </cdr:nvSpPr>
      <cdr:spPr>
        <a:xfrm xmlns:a="http://schemas.openxmlformats.org/drawingml/2006/main">
          <a:off x="1419536" y="4097450"/>
          <a:ext cx="1743959"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Multiple Sclerosis</a:t>
          </a:r>
        </a:p>
      </cdr:txBody>
    </cdr:sp>
  </cdr:relSizeAnchor>
  <cdr:relSizeAnchor xmlns:cdr="http://schemas.openxmlformats.org/drawingml/2006/chartDrawing">
    <cdr:from>
      <cdr:x>0.09512</cdr:x>
      <cdr:y>0.53702</cdr:y>
    </cdr:from>
    <cdr:to>
      <cdr:x>0.18674</cdr:x>
      <cdr:y>0.68389</cdr:y>
    </cdr:to>
    <cdr:sp macro="" textlink="">
      <cdr:nvSpPr>
        <cdr:cNvPr id="11" name="TextBox 10">
          <a:extLst xmlns:a="http://schemas.openxmlformats.org/drawingml/2006/main">
            <a:ext uri="{FF2B5EF4-FFF2-40B4-BE49-F238E27FC236}">
              <a16:creationId xmlns:a16="http://schemas.microsoft.com/office/drawing/2014/main" id="{FB4D2885-D0E2-5C2C-CCDB-7476797B144D}"/>
            </a:ext>
          </a:extLst>
        </cdr:cNvPr>
        <cdr:cNvSpPr txBox="1"/>
      </cdr:nvSpPr>
      <cdr:spPr>
        <a:xfrm xmlns:a="http://schemas.openxmlformats.org/drawingml/2006/main">
          <a:off x="949332" y="334330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dirty="0"/>
            <a:t>Lower limb amputee</a:t>
          </a:r>
        </a:p>
      </cdr:txBody>
    </cdr:sp>
  </cdr:relSizeAnchor>
  <cdr:relSizeAnchor xmlns:cdr="http://schemas.openxmlformats.org/drawingml/2006/chartDrawing">
    <cdr:from>
      <cdr:x>0.14329</cdr:x>
      <cdr:y>0.42065</cdr:y>
    </cdr:from>
    <cdr:to>
      <cdr:x>0.14801</cdr:x>
      <cdr:y>0.428</cdr:y>
    </cdr:to>
    <cdr:sp macro="" textlink="">
      <cdr:nvSpPr>
        <cdr:cNvPr id="12" name="TextBox 11">
          <a:extLst xmlns:a="http://schemas.openxmlformats.org/drawingml/2006/main">
            <a:ext uri="{FF2B5EF4-FFF2-40B4-BE49-F238E27FC236}">
              <a16:creationId xmlns:a16="http://schemas.microsoft.com/office/drawing/2014/main" id="{AE4CB354-AC34-C456-2F4D-99033FD744B2}"/>
            </a:ext>
          </a:extLst>
        </cdr:cNvPr>
        <cdr:cNvSpPr txBox="1"/>
      </cdr:nvSpPr>
      <cdr:spPr>
        <a:xfrm xmlns:a="http://schemas.openxmlformats.org/drawingml/2006/main">
          <a:off x="1430099" y="2618857"/>
          <a:ext cx="47134"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kern="1200" dirty="0" err="1"/>
            <a:t>paraplea</a:t>
          </a:r>
          <a:endParaRPr lang="en-GB" sz="1100" kern="1200" dirty="0"/>
        </a:p>
      </cdr:txBody>
    </cdr:sp>
  </cdr:relSizeAnchor>
  <cdr:relSizeAnchor xmlns:cdr="http://schemas.openxmlformats.org/drawingml/2006/chartDrawing">
    <cdr:from>
      <cdr:x>0.10926</cdr:x>
      <cdr:y>0.32137</cdr:y>
    </cdr:from>
    <cdr:to>
      <cdr:x>0.29033</cdr:x>
      <cdr:y>0.36339</cdr:y>
    </cdr:to>
    <cdr:sp macro="" textlink="">
      <cdr:nvSpPr>
        <cdr:cNvPr id="13" name="TextBox 4">
          <a:extLst xmlns:a="http://schemas.openxmlformats.org/drawingml/2006/main">
            <a:ext uri="{FF2B5EF4-FFF2-40B4-BE49-F238E27FC236}">
              <a16:creationId xmlns:a16="http://schemas.microsoft.com/office/drawing/2014/main" id="{ECBE3096-C531-3928-E850-C38D1EC6B207}"/>
            </a:ext>
          </a:extLst>
        </cdr:cNvPr>
        <cdr:cNvSpPr txBox="1"/>
      </cdr:nvSpPr>
      <cdr:spPr>
        <a:xfrm xmlns:a="http://schemas.openxmlformats.org/drawingml/2006/main">
          <a:off x="1090523" y="2000775"/>
          <a:ext cx="1807171"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100" dirty="0"/>
            <a:t>Chronic pain</a:t>
          </a:r>
        </a:p>
      </cdr:txBody>
    </cdr:sp>
  </cdr:relSizeAnchor>
  <cdr:relSizeAnchor xmlns:cdr="http://schemas.openxmlformats.org/drawingml/2006/chartDrawing">
    <cdr:from>
      <cdr:x>0.15649</cdr:x>
      <cdr:y>0.23809</cdr:y>
    </cdr:from>
    <cdr:to>
      <cdr:x>0.33756</cdr:x>
      <cdr:y>0.28011</cdr:y>
    </cdr:to>
    <cdr:sp macro="" textlink="">
      <cdr:nvSpPr>
        <cdr:cNvPr id="14" name="TextBox 4">
          <a:extLst xmlns:a="http://schemas.openxmlformats.org/drawingml/2006/main">
            <a:ext uri="{FF2B5EF4-FFF2-40B4-BE49-F238E27FC236}">
              <a16:creationId xmlns:a16="http://schemas.microsoft.com/office/drawing/2014/main" id="{ECBE3096-C531-3928-E850-C38D1EC6B207}"/>
            </a:ext>
          </a:extLst>
        </cdr:cNvPr>
        <cdr:cNvSpPr txBox="1"/>
      </cdr:nvSpPr>
      <cdr:spPr>
        <a:xfrm xmlns:a="http://schemas.openxmlformats.org/drawingml/2006/main">
          <a:off x="1561864" y="1482301"/>
          <a:ext cx="1807171"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100" dirty="0"/>
            <a:t>Arthritis</a:t>
          </a:r>
        </a:p>
      </cdr:txBody>
    </cdr:sp>
  </cdr:relSizeAnchor>
  <cdr:relSizeAnchor xmlns:cdr="http://schemas.openxmlformats.org/drawingml/2006/chartDrawing">
    <cdr:from>
      <cdr:x>0.14043</cdr:x>
      <cdr:y>0.16944</cdr:y>
    </cdr:from>
    <cdr:to>
      <cdr:x>0.3215</cdr:x>
      <cdr:y>0.21146</cdr:y>
    </cdr:to>
    <cdr:sp macro="" textlink="">
      <cdr:nvSpPr>
        <cdr:cNvPr id="15" name="TextBox 4">
          <a:extLst xmlns:a="http://schemas.openxmlformats.org/drawingml/2006/main">
            <a:ext uri="{FF2B5EF4-FFF2-40B4-BE49-F238E27FC236}">
              <a16:creationId xmlns:a16="http://schemas.microsoft.com/office/drawing/2014/main" id="{ECBE3096-C531-3928-E850-C38D1EC6B207}"/>
            </a:ext>
          </a:extLst>
        </cdr:cNvPr>
        <cdr:cNvSpPr txBox="1"/>
      </cdr:nvSpPr>
      <cdr:spPr>
        <a:xfrm xmlns:a="http://schemas.openxmlformats.org/drawingml/2006/main">
          <a:off x="1401607" y="1054884"/>
          <a:ext cx="1807171"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100" dirty="0"/>
            <a:t>Visual impairment</a:t>
          </a:r>
        </a:p>
      </cdr:txBody>
    </cdr:sp>
  </cdr:relSizeAnchor>
  <cdr:relSizeAnchor xmlns:cdr="http://schemas.openxmlformats.org/drawingml/2006/chartDrawing">
    <cdr:from>
      <cdr:x>0.16421</cdr:x>
      <cdr:y>0.11234</cdr:y>
    </cdr:from>
    <cdr:to>
      <cdr:x>0.34528</cdr:x>
      <cdr:y>0.15436</cdr:y>
    </cdr:to>
    <cdr:sp macro="" textlink="">
      <cdr:nvSpPr>
        <cdr:cNvPr id="16" name="TextBox 4">
          <a:extLst xmlns:a="http://schemas.openxmlformats.org/drawingml/2006/main">
            <a:ext uri="{FF2B5EF4-FFF2-40B4-BE49-F238E27FC236}">
              <a16:creationId xmlns:a16="http://schemas.microsoft.com/office/drawing/2014/main" id="{ECBE3096-C531-3928-E850-C38D1EC6B207}"/>
            </a:ext>
          </a:extLst>
        </cdr:cNvPr>
        <cdr:cNvSpPr txBox="1"/>
      </cdr:nvSpPr>
      <cdr:spPr>
        <a:xfrm xmlns:a="http://schemas.openxmlformats.org/drawingml/2006/main">
          <a:off x="1638875" y="699411"/>
          <a:ext cx="1807171"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100" dirty="0"/>
            <a:t>Hearing impairment</a:t>
          </a:r>
        </a:p>
      </cdr:txBody>
    </cdr:sp>
  </cdr:relSizeAnchor>
  <cdr:relSizeAnchor xmlns:cdr="http://schemas.openxmlformats.org/drawingml/2006/chartDrawing">
    <cdr:from>
      <cdr:x>0.21127</cdr:x>
      <cdr:y>0.06851</cdr:y>
    </cdr:from>
    <cdr:to>
      <cdr:x>0.39234</cdr:x>
      <cdr:y>0.11053</cdr:y>
    </cdr:to>
    <cdr:sp macro="" textlink="">
      <cdr:nvSpPr>
        <cdr:cNvPr id="17" name="TextBox 4">
          <a:extLst xmlns:a="http://schemas.openxmlformats.org/drawingml/2006/main">
            <a:ext uri="{FF2B5EF4-FFF2-40B4-BE49-F238E27FC236}">
              <a16:creationId xmlns:a16="http://schemas.microsoft.com/office/drawing/2014/main" id="{ECBE3096-C531-3928-E850-C38D1EC6B207}"/>
            </a:ext>
          </a:extLst>
        </cdr:cNvPr>
        <cdr:cNvSpPr txBox="1"/>
      </cdr:nvSpPr>
      <cdr:spPr>
        <a:xfrm xmlns:a="http://schemas.openxmlformats.org/drawingml/2006/main">
          <a:off x="2108618" y="426498"/>
          <a:ext cx="1807171"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100" dirty="0"/>
            <a:t>Other neurodiverse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0F68B662-89BE-45BE-A65A-E1D3BA1696F3}" type="datetimeFigureOut">
              <a:rPr lang="en-GB" smtClean="0"/>
              <a:t>16/06/2025</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DF9310D9-FE5D-4F1B-BC34-6C5DEC3695D5}" type="slidenum">
              <a:rPr lang="en-GB" smtClean="0"/>
              <a:t>‹#›</a:t>
            </a:fld>
            <a:endParaRPr lang="en-GB"/>
          </a:p>
        </p:txBody>
      </p:sp>
    </p:spTree>
    <p:extLst>
      <p:ext uri="{BB962C8B-B14F-4D97-AF65-F5344CB8AC3E}">
        <p14:creationId xmlns:p14="http://schemas.microsoft.com/office/powerpoint/2010/main" val="187928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you’ve heard this is our first ever National Survey and was carried out in partnership with the Queen Margaret University Centre for Health, Activity and Rehabilitation Research</a:t>
            </a:r>
          </a:p>
        </p:txBody>
      </p:sp>
      <p:sp>
        <p:nvSpPr>
          <p:cNvPr id="4" name="Slide Number Placeholder 3"/>
          <p:cNvSpPr>
            <a:spLocks noGrp="1"/>
          </p:cNvSpPr>
          <p:nvPr>
            <p:ph type="sldNum" sz="quarter" idx="5"/>
          </p:nvPr>
        </p:nvSpPr>
        <p:spPr/>
        <p:txBody>
          <a:bodyPr/>
          <a:lstStyle/>
          <a:p>
            <a:fld id="{DF9310D9-FE5D-4F1B-BC34-6C5DEC3695D5}" type="slidenum">
              <a:rPr lang="en-GB" smtClean="0"/>
              <a:t>11</a:t>
            </a:fld>
            <a:endParaRPr lang="en-GB"/>
          </a:p>
        </p:txBody>
      </p:sp>
    </p:spTree>
    <p:extLst>
      <p:ext uri="{BB962C8B-B14F-4D97-AF65-F5344CB8AC3E}">
        <p14:creationId xmlns:p14="http://schemas.microsoft.com/office/powerpoint/2010/main" val="3391246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too often, available evidence is UK or English-centric and whilst broadly applicable, it was felt that to be a credible, evidence-based, participant-centred organisation we needed to find out what those with lived-experience think, </a:t>
            </a:r>
          </a:p>
        </p:txBody>
      </p:sp>
      <p:sp>
        <p:nvSpPr>
          <p:cNvPr id="4" name="Slide Number Placeholder 3"/>
          <p:cNvSpPr>
            <a:spLocks noGrp="1"/>
          </p:cNvSpPr>
          <p:nvPr>
            <p:ph type="sldNum" sz="quarter" idx="5"/>
          </p:nvPr>
        </p:nvSpPr>
        <p:spPr/>
        <p:txBody>
          <a:bodyPr/>
          <a:lstStyle/>
          <a:p>
            <a:fld id="{DF9310D9-FE5D-4F1B-BC34-6C5DEC3695D5}" type="slidenum">
              <a:rPr lang="en-GB" smtClean="0"/>
              <a:t>12</a:t>
            </a:fld>
            <a:endParaRPr lang="en-GB"/>
          </a:p>
        </p:txBody>
      </p:sp>
    </p:spTree>
    <p:extLst>
      <p:ext uri="{BB962C8B-B14F-4D97-AF65-F5344CB8AC3E}">
        <p14:creationId xmlns:p14="http://schemas.microsoft.com/office/powerpoint/2010/main" val="30436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what we know already. There is still a lot of evidence out there and it is so important we build on what is already there and continue to collaborate and utilise our partners’ data to illustrate the challenges and find the way forward. </a:t>
            </a:r>
          </a:p>
        </p:txBody>
      </p:sp>
      <p:sp>
        <p:nvSpPr>
          <p:cNvPr id="4" name="Slide Number Placeholder 3"/>
          <p:cNvSpPr>
            <a:spLocks noGrp="1"/>
          </p:cNvSpPr>
          <p:nvPr>
            <p:ph type="sldNum" sz="quarter" idx="5"/>
          </p:nvPr>
        </p:nvSpPr>
        <p:spPr/>
        <p:txBody>
          <a:bodyPr/>
          <a:lstStyle/>
          <a:p>
            <a:fld id="{DF9310D9-FE5D-4F1B-BC34-6C5DEC3695D5}" type="slidenum">
              <a:rPr lang="en-GB" smtClean="0"/>
              <a:t>13</a:t>
            </a:fld>
            <a:endParaRPr lang="en-GB"/>
          </a:p>
        </p:txBody>
      </p:sp>
    </p:spTree>
    <p:extLst>
      <p:ext uri="{BB962C8B-B14F-4D97-AF65-F5344CB8AC3E}">
        <p14:creationId xmlns:p14="http://schemas.microsoft.com/office/powerpoint/2010/main" val="2687231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9310D9-FE5D-4F1B-BC34-6C5DEC3695D5}" type="slidenum">
              <a:rPr lang="en-GB" smtClean="0"/>
              <a:t>14</a:t>
            </a:fld>
            <a:endParaRPr lang="en-GB"/>
          </a:p>
        </p:txBody>
      </p:sp>
    </p:spTree>
    <p:extLst>
      <p:ext uri="{BB962C8B-B14F-4D97-AF65-F5344CB8AC3E}">
        <p14:creationId xmlns:p14="http://schemas.microsoft.com/office/powerpoint/2010/main" val="1071443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F9310D9-FE5D-4F1B-BC34-6C5DEC3695D5}" type="slidenum">
              <a:rPr lang="en-GB" smtClean="0"/>
              <a:t>15</a:t>
            </a:fld>
            <a:endParaRPr lang="en-GB"/>
          </a:p>
        </p:txBody>
      </p:sp>
    </p:spTree>
    <p:extLst>
      <p:ext uri="{BB962C8B-B14F-4D97-AF65-F5344CB8AC3E}">
        <p14:creationId xmlns:p14="http://schemas.microsoft.com/office/powerpoint/2010/main" val="1182063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44186A1-3519-42D2-8D9C-6A6A22BADCFA}" type="slidenum">
              <a:rPr lang="en-GB" smtClean="0"/>
              <a:t>16</a:t>
            </a:fld>
            <a:endParaRPr lang="en-GB"/>
          </a:p>
        </p:txBody>
      </p:sp>
    </p:spTree>
    <p:extLst>
      <p:ext uri="{BB962C8B-B14F-4D97-AF65-F5344CB8AC3E}">
        <p14:creationId xmlns:p14="http://schemas.microsoft.com/office/powerpoint/2010/main" val="2359546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UK Chief Medical Officer Guidance.</a:t>
            </a:r>
          </a:p>
          <a:p>
            <a:r>
              <a:rPr lang="en-GB" dirty="0"/>
              <a:t>Important to note that the emphasis is strongly on the messaging to do a bit mor every day and the benefits of this without too much focus on what can often seem unattainable numbers such as 150 minutes </a:t>
            </a:r>
          </a:p>
        </p:txBody>
      </p:sp>
      <p:sp>
        <p:nvSpPr>
          <p:cNvPr id="4" name="Slide Number Placeholder 3"/>
          <p:cNvSpPr>
            <a:spLocks noGrp="1"/>
          </p:cNvSpPr>
          <p:nvPr>
            <p:ph type="sldNum" sz="quarter" idx="5"/>
          </p:nvPr>
        </p:nvSpPr>
        <p:spPr/>
        <p:txBody>
          <a:bodyPr/>
          <a:lstStyle/>
          <a:p>
            <a:fld id="{DF9310D9-FE5D-4F1B-BC34-6C5DEC3695D5}" type="slidenum">
              <a:rPr lang="en-GB" smtClean="0"/>
              <a:t>18</a:t>
            </a:fld>
            <a:endParaRPr lang="en-GB"/>
          </a:p>
        </p:txBody>
      </p:sp>
    </p:spTree>
    <p:extLst>
      <p:ext uri="{BB962C8B-B14F-4D97-AF65-F5344CB8AC3E}">
        <p14:creationId xmlns:p14="http://schemas.microsoft.com/office/powerpoint/2010/main" val="2722824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91% not being active every day is possibly not that unsurprising but with almost 1 in 5 doing zero days of activity</a:t>
            </a:r>
          </a:p>
        </p:txBody>
      </p:sp>
      <p:sp>
        <p:nvSpPr>
          <p:cNvPr id="4" name="Slide Number Placeholder 3"/>
          <p:cNvSpPr>
            <a:spLocks noGrp="1"/>
          </p:cNvSpPr>
          <p:nvPr>
            <p:ph type="sldNum" sz="quarter" idx="5"/>
          </p:nvPr>
        </p:nvSpPr>
        <p:spPr/>
        <p:txBody>
          <a:bodyPr/>
          <a:lstStyle/>
          <a:p>
            <a:fld id="{DF9310D9-FE5D-4F1B-BC34-6C5DEC3695D5}" type="slidenum">
              <a:rPr lang="en-GB" smtClean="0"/>
              <a:t>20</a:t>
            </a:fld>
            <a:endParaRPr lang="en-GB"/>
          </a:p>
        </p:txBody>
      </p:sp>
    </p:spTree>
    <p:extLst>
      <p:ext uri="{BB962C8B-B14F-4D97-AF65-F5344CB8AC3E}">
        <p14:creationId xmlns:p14="http://schemas.microsoft.com/office/powerpoint/2010/main" val="742485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were the most popular sports and activities from the survey. There is a tendency towards individual sports with team sports not amongst the most popular. This may reflect the challenges of getting a critical mass and the higher potential for social isolation for those with a disability. The fine work of the Dundee Dragons and the Perth Eagles amongst others are doing a fine job in cultivating team sports nationally. </a:t>
            </a:r>
          </a:p>
        </p:txBody>
      </p:sp>
      <p:sp>
        <p:nvSpPr>
          <p:cNvPr id="4" name="Slide Number Placeholder 3"/>
          <p:cNvSpPr>
            <a:spLocks noGrp="1"/>
          </p:cNvSpPr>
          <p:nvPr>
            <p:ph type="sldNum" sz="quarter" idx="5"/>
          </p:nvPr>
        </p:nvSpPr>
        <p:spPr/>
        <p:txBody>
          <a:bodyPr/>
          <a:lstStyle/>
          <a:p>
            <a:fld id="{DF9310D9-FE5D-4F1B-BC34-6C5DEC3695D5}" type="slidenum">
              <a:rPr lang="en-GB" smtClean="0"/>
              <a:t>21</a:t>
            </a:fld>
            <a:endParaRPr lang="en-GB"/>
          </a:p>
        </p:txBody>
      </p:sp>
    </p:spTree>
    <p:extLst>
      <p:ext uri="{BB962C8B-B14F-4D97-AF65-F5344CB8AC3E}">
        <p14:creationId xmlns:p14="http://schemas.microsoft.com/office/powerpoint/2010/main" val="233602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illustrates the multiple different impacts that people’s disability or health have. And how these impacts create intersecting challenges for those with a disability. Everything is generally more </a:t>
            </a:r>
            <a:r>
              <a:rPr lang="en-GB" dirty="0" err="1"/>
              <a:t>diffifcult</a:t>
            </a:r>
            <a:r>
              <a:rPr lang="en-GB" dirty="0"/>
              <a:t>. </a:t>
            </a:r>
          </a:p>
        </p:txBody>
      </p:sp>
      <p:sp>
        <p:nvSpPr>
          <p:cNvPr id="4" name="Slide Number Placeholder 3"/>
          <p:cNvSpPr>
            <a:spLocks noGrp="1"/>
          </p:cNvSpPr>
          <p:nvPr>
            <p:ph type="sldNum" sz="quarter" idx="5"/>
          </p:nvPr>
        </p:nvSpPr>
        <p:spPr/>
        <p:txBody>
          <a:bodyPr/>
          <a:lstStyle/>
          <a:p>
            <a:fld id="{DF9310D9-FE5D-4F1B-BC34-6C5DEC3695D5}" type="slidenum">
              <a:rPr lang="en-GB" smtClean="0"/>
              <a:t>22</a:t>
            </a:fld>
            <a:endParaRPr lang="en-GB"/>
          </a:p>
        </p:txBody>
      </p:sp>
    </p:spTree>
    <p:extLst>
      <p:ext uri="{BB962C8B-B14F-4D97-AF65-F5344CB8AC3E}">
        <p14:creationId xmlns:p14="http://schemas.microsoft.com/office/powerpoint/2010/main" val="1971297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All the quotes used in these slides are taken directly from the survey and are the opinions of the individuals involved. </a:t>
            </a:r>
          </a:p>
          <a:p>
            <a:pPr marL="171450" indent="-171450">
              <a:buFont typeface="Arial" panose="020B0604020202020204" pitchFamily="34" charset="0"/>
              <a:buChar char="•"/>
            </a:pPr>
            <a:r>
              <a:rPr lang="en-GB" dirty="0"/>
              <a:t>Any impacts are often magnified and exacerbated for people with disabilities – Covid being a prime example. </a:t>
            </a:r>
          </a:p>
        </p:txBody>
      </p:sp>
      <p:sp>
        <p:nvSpPr>
          <p:cNvPr id="4" name="Slide Number Placeholder 3"/>
          <p:cNvSpPr>
            <a:spLocks noGrp="1"/>
          </p:cNvSpPr>
          <p:nvPr>
            <p:ph type="sldNum" sz="quarter" idx="5"/>
          </p:nvPr>
        </p:nvSpPr>
        <p:spPr/>
        <p:txBody>
          <a:bodyPr/>
          <a:lstStyle/>
          <a:p>
            <a:fld id="{DF9310D9-FE5D-4F1B-BC34-6C5DEC3695D5}" type="slidenum">
              <a:rPr lang="en-GB" smtClean="0"/>
              <a:t>23</a:t>
            </a:fld>
            <a:endParaRPr lang="en-GB"/>
          </a:p>
        </p:txBody>
      </p:sp>
    </p:spTree>
    <p:extLst>
      <p:ext uri="{BB962C8B-B14F-4D97-AF65-F5344CB8AC3E}">
        <p14:creationId xmlns:p14="http://schemas.microsoft.com/office/powerpoint/2010/main" val="2287451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clear demand to do more. But what is preventing this happening?</a:t>
            </a:r>
          </a:p>
        </p:txBody>
      </p:sp>
      <p:sp>
        <p:nvSpPr>
          <p:cNvPr id="4" name="Slide Number Placeholder 3"/>
          <p:cNvSpPr>
            <a:spLocks noGrp="1"/>
          </p:cNvSpPr>
          <p:nvPr>
            <p:ph type="sldNum" sz="quarter" idx="5"/>
          </p:nvPr>
        </p:nvSpPr>
        <p:spPr/>
        <p:txBody>
          <a:bodyPr/>
          <a:lstStyle/>
          <a:p>
            <a:fld id="{DF9310D9-FE5D-4F1B-BC34-6C5DEC3695D5}" type="slidenum">
              <a:rPr lang="en-GB" smtClean="0"/>
              <a:t>24</a:t>
            </a:fld>
            <a:endParaRPr lang="en-GB"/>
          </a:p>
        </p:txBody>
      </p:sp>
    </p:spTree>
    <p:extLst>
      <p:ext uri="{BB962C8B-B14F-4D97-AF65-F5344CB8AC3E}">
        <p14:creationId xmlns:p14="http://schemas.microsoft.com/office/powerpoint/2010/main" val="4228397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start to see some themes here of cost and inaccessible opportunities.  </a:t>
            </a:r>
          </a:p>
        </p:txBody>
      </p:sp>
      <p:sp>
        <p:nvSpPr>
          <p:cNvPr id="4" name="Slide Number Placeholder 3"/>
          <p:cNvSpPr>
            <a:spLocks noGrp="1"/>
          </p:cNvSpPr>
          <p:nvPr>
            <p:ph type="sldNum" sz="quarter" idx="5"/>
          </p:nvPr>
        </p:nvSpPr>
        <p:spPr/>
        <p:txBody>
          <a:bodyPr/>
          <a:lstStyle/>
          <a:p>
            <a:fld id="{DF9310D9-FE5D-4F1B-BC34-6C5DEC3695D5}" type="slidenum">
              <a:rPr lang="en-GB" smtClean="0"/>
              <a:t>25</a:t>
            </a:fld>
            <a:endParaRPr lang="en-GB"/>
          </a:p>
        </p:txBody>
      </p:sp>
    </p:spTree>
    <p:extLst>
      <p:ext uri="{BB962C8B-B14F-4D97-AF65-F5344CB8AC3E}">
        <p14:creationId xmlns:p14="http://schemas.microsoft.com/office/powerpoint/2010/main" val="3759879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More than a third of people are worried their benefits will be taken away if seen to be more physically active. </a:t>
            </a:r>
          </a:p>
          <a:p>
            <a:r>
              <a:rPr lang="en-GB" dirty="0"/>
              <a:t>We know that there is an ongoing transition from the Personal Independence Payment delivered by the Department of Work and Pensions to Child and Adult Disability Payment and Social Security Scotland are highlighting theirs is a more compassionate and transparent process. Nonetheless, there is clearly a deep-seated fear and with good reason as 1 in 5 know of someone whose benefits have been reduced. </a:t>
            </a:r>
          </a:p>
          <a:p>
            <a:endParaRPr lang="en-GB" dirty="0"/>
          </a:p>
          <a:p>
            <a:r>
              <a:rPr lang="en-GB" dirty="0"/>
              <a:t>We also start to see the preventative approach to health and social care with almost two thirds of participants believing that the need to access social care in the future would be reduced by being supported to be active now. </a:t>
            </a:r>
          </a:p>
        </p:txBody>
      </p:sp>
      <p:sp>
        <p:nvSpPr>
          <p:cNvPr id="4" name="Slide Number Placeholder 3"/>
          <p:cNvSpPr>
            <a:spLocks noGrp="1"/>
          </p:cNvSpPr>
          <p:nvPr>
            <p:ph type="sldNum" sz="quarter" idx="5"/>
          </p:nvPr>
        </p:nvSpPr>
        <p:spPr/>
        <p:txBody>
          <a:bodyPr/>
          <a:lstStyle/>
          <a:p>
            <a:fld id="{DF9310D9-FE5D-4F1B-BC34-6C5DEC3695D5}" type="slidenum">
              <a:rPr lang="en-GB" smtClean="0"/>
              <a:t>26</a:t>
            </a:fld>
            <a:endParaRPr lang="en-GB"/>
          </a:p>
        </p:txBody>
      </p:sp>
    </p:spTree>
    <p:extLst>
      <p:ext uri="{BB962C8B-B14F-4D97-AF65-F5344CB8AC3E}">
        <p14:creationId xmlns:p14="http://schemas.microsoft.com/office/powerpoint/2010/main" val="4003565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funding is cut – what is amongst the first things to go? </a:t>
            </a:r>
          </a:p>
          <a:p>
            <a:r>
              <a:rPr lang="en-GB" dirty="0"/>
              <a:t>The familiar tales of barriers and impacts come to the fore here. Confidence is proven time and time again to be a barrier and for good reason. </a:t>
            </a:r>
          </a:p>
        </p:txBody>
      </p:sp>
      <p:sp>
        <p:nvSpPr>
          <p:cNvPr id="4" name="Slide Number Placeholder 3"/>
          <p:cNvSpPr>
            <a:spLocks noGrp="1"/>
          </p:cNvSpPr>
          <p:nvPr>
            <p:ph type="sldNum" sz="quarter" idx="5"/>
          </p:nvPr>
        </p:nvSpPr>
        <p:spPr/>
        <p:txBody>
          <a:bodyPr/>
          <a:lstStyle/>
          <a:p>
            <a:fld id="{DF9310D9-FE5D-4F1B-BC34-6C5DEC3695D5}" type="slidenum">
              <a:rPr lang="en-GB" smtClean="0"/>
              <a:t>27</a:t>
            </a:fld>
            <a:endParaRPr lang="en-GB"/>
          </a:p>
        </p:txBody>
      </p:sp>
    </p:spTree>
    <p:extLst>
      <p:ext uri="{BB962C8B-B14F-4D97-AF65-F5344CB8AC3E}">
        <p14:creationId xmlns:p14="http://schemas.microsoft.com/office/powerpoint/2010/main" val="2378392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half live outside a city or large town. This then highlights the difficulties of accessible travel. </a:t>
            </a:r>
          </a:p>
        </p:txBody>
      </p:sp>
      <p:sp>
        <p:nvSpPr>
          <p:cNvPr id="4" name="Slide Number Placeholder 3"/>
          <p:cNvSpPr>
            <a:spLocks noGrp="1"/>
          </p:cNvSpPr>
          <p:nvPr>
            <p:ph type="sldNum" sz="quarter" idx="5"/>
          </p:nvPr>
        </p:nvSpPr>
        <p:spPr/>
        <p:txBody>
          <a:bodyPr/>
          <a:lstStyle/>
          <a:p>
            <a:fld id="{DF9310D9-FE5D-4F1B-BC34-6C5DEC3695D5}" type="slidenum">
              <a:rPr lang="en-GB" smtClean="0"/>
              <a:t>28</a:t>
            </a:fld>
            <a:endParaRPr lang="en-GB"/>
          </a:p>
        </p:txBody>
      </p:sp>
    </p:spTree>
    <p:extLst>
      <p:ext uri="{BB962C8B-B14F-4D97-AF65-F5344CB8AC3E}">
        <p14:creationId xmlns:p14="http://schemas.microsoft.com/office/powerpoint/2010/main" val="4146577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Disability Equality Scotland stats</a:t>
            </a:r>
          </a:p>
        </p:txBody>
      </p:sp>
      <p:sp>
        <p:nvSpPr>
          <p:cNvPr id="4" name="Slide Number Placeholder 3"/>
          <p:cNvSpPr>
            <a:spLocks noGrp="1"/>
          </p:cNvSpPr>
          <p:nvPr>
            <p:ph type="sldNum" sz="quarter" idx="5"/>
          </p:nvPr>
        </p:nvSpPr>
        <p:spPr/>
        <p:txBody>
          <a:bodyPr/>
          <a:lstStyle/>
          <a:p>
            <a:fld id="{DF9310D9-FE5D-4F1B-BC34-6C5DEC3695D5}" type="slidenum">
              <a:rPr lang="en-GB" smtClean="0"/>
              <a:t>41</a:t>
            </a:fld>
            <a:endParaRPr lang="en-GB"/>
          </a:p>
        </p:txBody>
      </p:sp>
    </p:spTree>
    <p:extLst>
      <p:ext uri="{BB962C8B-B14F-4D97-AF65-F5344CB8AC3E}">
        <p14:creationId xmlns:p14="http://schemas.microsoft.com/office/powerpoint/2010/main" val="571171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249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6610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6853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2823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0918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6814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7647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6510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427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6593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9586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yle 1">
    <p:spTree>
      <p:nvGrpSpPr>
        <p:cNvPr id="1" name=""/>
        <p:cNvGrpSpPr/>
        <p:nvPr/>
      </p:nvGrpSpPr>
      <p:grpSpPr>
        <a:xfrm>
          <a:off x="0" y="0"/>
          <a:ext cx="0" cy="0"/>
          <a:chOff x="0" y="0"/>
          <a:chExt cx="0" cy="0"/>
        </a:xfrm>
      </p:grpSpPr>
      <p:pic>
        <p:nvPicPr>
          <p:cNvPr id="5" name="Picture 4" descr="Shape&#10;&#10;Description automatically generated with low confidence">
            <a:extLst>
              <a:ext uri="{FF2B5EF4-FFF2-40B4-BE49-F238E27FC236}">
                <a16:creationId xmlns:a16="http://schemas.microsoft.com/office/drawing/2014/main" id="{90594180-4E5B-3E4B-8433-EB00AC9A15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7">
            <a:extLst>
              <a:ext uri="{FF2B5EF4-FFF2-40B4-BE49-F238E27FC236}">
                <a16:creationId xmlns:a16="http://schemas.microsoft.com/office/drawing/2014/main" id="{DF006EA9-74AF-425A-BBEF-1D050FD0660E}"/>
              </a:ext>
            </a:extLst>
          </p:cNvPr>
          <p:cNvSpPr>
            <a:spLocks noGrp="1"/>
          </p:cNvSpPr>
          <p:nvPr>
            <p:ph sz="quarter" idx="12" hasCustomPrompt="1"/>
          </p:nvPr>
        </p:nvSpPr>
        <p:spPr>
          <a:xfrm>
            <a:off x="590550" y="1735138"/>
            <a:ext cx="7251700" cy="4017962"/>
          </a:xfrm>
          <a:prstGeom prst="rect">
            <a:avLst/>
          </a:prstGeom>
        </p:spPr>
        <p:txBody>
          <a:bodyPr/>
          <a:lstStyle>
            <a:lvl1pPr>
              <a:defRPr sz="1800">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
        <p:nvSpPr>
          <p:cNvPr id="4" name="Text Placeholder 3">
            <a:extLst>
              <a:ext uri="{FF2B5EF4-FFF2-40B4-BE49-F238E27FC236}">
                <a16:creationId xmlns:a16="http://schemas.microsoft.com/office/drawing/2014/main" id="{462B0C63-BC56-4998-B23C-AAAC39F044D7}"/>
              </a:ext>
            </a:extLst>
          </p:cNvPr>
          <p:cNvSpPr>
            <a:spLocks noGrp="1"/>
          </p:cNvSpPr>
          <p:nvPr>
            <p:ph type="body" sz="quarter" idx="11" hasCustomPrompt="1"/>
          </p:nvPr>
        </p:nvSpPr>
        <p:spPr>
          <a:xfrm>
            <a:off x="590550" y="600075"/>
            <a:ext cx="7251700" cy="711200"/>
          </a:xfrm>
          <a:prstGeom prst="rect">
            <a:avLst/>
          </a:prstGeom>
        </p:spPr>
        <p:txBody>
          <a:bodyPr/>
          <a:lstStyle>
            <a:lvl1pPr marL="0" indent="0">
              <a:buNone/>
              <a:defRPr sz="3200" b="1">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34540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nnis">
    <p:spTree>
      <p:nvGrpSpPr>
        <p:cNvPr id="1" name=""/>
        <p:cNvGrpSpPr/>
        <p:nvPr/>
      </p:nvGrpSpPr>
      <p:grpSpPr>
        <a:xfrm>
          <a:off x="0" y="0"/>
          <a:ext cx="0" cy="0"/>
          <a:chOff x="0" y="0"/>
          <a:chExt cx="0" cy="0"/>
        </a:xfrm>
      </p:grpSpPr>
      <p:pic>
        <p:nvPicPr>
          <p:cNvPr id="3" name="Picture 2" descr="A picture containing text, vector graphics&#10;&#10;Description automatically generated">
            <a:extLst>
              <a:ext uri="{FF2B5EF4-FFF2-40B4-BE49-F238E27FC236}">
                <a16:creationId xmlns:a16="http://schemas.microsoft.com/office/drawing/2014/main" id="{60806944-C9E0-7148-852C-141F3DC358E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2E38D0BE-DC43-489E-8AF9-62B19A700AC7}"/>
              </a:ext>
            </a:extLst>
          </p:cNvPr>
          <p:cNvSpPr>
            <a:spLocks noGrp="1"/>
          </p:cNvSpPr>
          <p:nvPr>
            <p:ph type="body" sz="quarter" idx="14"/>
          </p:nvPr>
        </p:nvSpPr>
        <p:spPr>
          <a:xfrm>
            <a:off x="590550" y="577971"/>
            <a:ext cx="6251575" cy="1855668"/>
          </a:xfrm>
          <a:prstGeom prst="rect">
            <a:avLst/>
          </a:prstGeom>
        </p:spPr>
        <p:txBody>
          <a:bodyPr/>
          <a:lstStyle>
            <a:lvl1pPr marL="0" indent="0">
              <a:buNone/>
              <a:defRPr sz="3200" b="1">
                <a:solidFill>
                  <a:srgbClr val="002060"/>
                </a:solidFill>
              </a:defRPr>
            </a:lvl1pPr>
          </a:lstStyle>
          <a:p>
            <a:pPr lvl="0"/>
            <a:r>
              <a:rPr lang="en-US"/>
              <a:t>Click to edit Master text styles</a:t>
            </a:r>
          </a:p>
        </p:txBody>
      </p:sp>
      <p:sp>
        <p:nvSpPr>
          <p:cNvPr id="5" name="Content Placeholder 17">
            <a:extLst>
              <a:ext uri="{FF2B5EF4-FFF2-40B4-BE49-F238E27FC236}">
                <a16:creationId xmlns:a16="http://schemas.microsoft.com/office/drawing/2014/main" id="{057F770B-D747-2B4C-A441-28A8FA24465C}"/>
              </a:ext>
            </a:extLst>
          </p:cNvPr>
          <p:cNvSpPr>
            <a:spLocks noGrp="1"/>
          </p:cNvSpPr>
          <p:nvPr>
            <p:ph sz="quarter" idx="13" hasCustomPrompt="1"/>
          </p:nvPr>
        </p:nvSpPr>
        <p:spPr>
          <a:xfrm>
            <a:off x="591263" y="2812915"/>
            <a:ext cx="6250524" cy="2537298"/>
          </a:xfrm>
          <a:prstGeom prst="rect">
            <a:avLst/>
          </a:prstGeom>
        </p:spPr>
        <p:txBody>
          <a:bodyPr lIns="0" tIns="0" rIns="0" bIns="0"/>
          <a:lstStyle>
            <a:lvl1pPr marL="0" indent="0">
              <a:buFontTx/>
              <a:buNone/>
              <a:defRPr sz="1800" b="0" i="0" baseline="0">
                <a:solidFill>
                  <a:srgbClr val="002060"/>
                </a:solidFill>
                <a:latin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84086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tyle 1">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9480C4EB-2014-7F43-8DE1-46A0F20D0F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Content Placeholder 7">
            <a:extLst>
              <a:ext uri="{FF2B5EF4-FFF2-40B4-BE49-F238E27FC236}">
                <a16:creationId xmlns:a16="http://schemas.microsoft.com/office/drawing/2014/main" id="{EEB92307-2F31-47AD-AED6-05D5B8811C5C}"/>
              </a:ext>
            </a:extLst>
          </p:cNvPr>
          <p:cNvSpPr>
            <a:spLocks noGrp="1"/>
          </p:cNvSpPr>
          <p:nvPr>
            <p:ph sz="quarter" idx="12" hasCustomPrompt="1"/>
          </p:nvPr>
        </p:nvSpPr>
        <p:spPr>
          <a:xfrm>
            <a:off x="590549" y="1735138"/>
            <a:ext cx="8579329" cy="4017962"/>
          </a:xfrm>
          <a:prstGeom prst="rect">
            <a:avLst/>
          </a:prstGeom>
        </p:spPr>
        <p:txBody>
          <a:bodyPr/>
          <a:lstStyle>
            <a:lvl1pPr>
              <a:defRPr sz="1800">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
        <p:nvSpPr>
          <p:cNvPr id="6" name="Text Placeholder 3">
            <a:extLst>
              <a:ext uri="{FF2B5EF4-FFF2-40B4-BE49-F238E27FC236}">
                <a16:creationId xmlns:a16="http://schemas.microsoft.com/office/drawing/2014/main" id="{0D179D5D-0217-4C8E-ACC1-365E0A86678C}"/>
              </a:ext>
            </a:extLst>
          </p:cNvPr>
          <p:cNvSpPr>
            <a:spLocks noGrp="1"/>
          </p:cNvSpPr>
          <p:nvPr>
            <p:ph type="body" sz="quarter" idx="11" hasCustomPrompt="1"/>
          </p:nvPr>
        </p:nvSpPr>
        <p:spPr>
          <a:xfrm>
            <a:off x="590550" y="600075"/>
            <a:ext cx="8579328" cy="711200"/>
          </a:xfrm>
          <a:prstGeom prst="rect">
            <a:avLst/>
          </a:prstGeom>
        </p:spPr>
        <p:txBody>
          <a:bodyPr/>
          <a:lstStyle>
            <a:lvl1pPr marL="0" indent="0">
              <a:buNone/>
              <a:defRPr sz="3200" b="1">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322909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Jumping">
    <p:spTree>
      <p:nvGrpSpPr>
        <p:cNvPr id="1" name=""/>
        <p:cNvGrpSpPr/>
        <p:nvPr/>
      </p:nvGrpSpPr>
      <p:grpSpPr>
        <a:xfrm>
          <a:off x="0" y="0"/>
          <a:ext cx="0" cy="0"/>
          <a:chOff x="0" y="0"/>
          <a:chExt cx="0" cy="0"/>
        </a:xfrm>
      </p:grpSpPr>
      <p:pic>
        <p:nvPicPr>
          <p:cNvPr id="4" name="Picture 3" descr="A picture containing text, businesscard, clipart&#10;&#10;Description automatically generated">
            <a:extLst>
              <a:ext uri="{FF2B5EF4-FFF2-40B4-BE49-F238E27FC236}">
                <a16:creationId xmlns:a16="http://schemas.microsoft.com/office/drawing/2014/main" id="{A40C7AF5-4A10-6148-921D-430F7405893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17">
            <a:extLst>
              <a:ext uri="{FF2B5EF4-FFF2-40B4-BE49-F238E27FC236}">
                <a16:creationId xmlns:a16="http://schemas.microsoft.com/office/drawing/2014/main" id="{B211B8D6-10A1-C444-93FD-47253B267AD7}"/>
              </a:ext>
            </a:extLst>
          </p:cNvPr>
          <p:cNvSpPr>
            <a:spLocks noGrp="1"/>
          </p:cNvSpPr>
          <p:nvPr>
            <p:ph sz="quarter" idx="13" hasCustomPrompt="1"/>
          </p:nvPr>
        </p:nvSpPr>
        <p:spPr>
          <a:xfrm>
            <a:off x="591263" y="2812915"/>
            <a:ext cx="6250524" cy="2537298"/>
          </a:xfrm>
          <a:prstGeom prst="rect">
            <a:avLst/>
          </a:prstGeom>
        </p:spPr>
        <p:txBody>
          <a:bodyPr lIns="0" tIns="0" rIns="0" bIns="0"/>
          <a:lstStyle>
            <a:lvl1pPr marL="0" indent="0">
              <a:buFontTx/>
              <a:buNone/>
              <a:defRPr sz="1800" b="0" i="0" baseline="0">
                <a:solidFill>
                  <a:srgbClr val="002060"/>
                </a:solidFill>
                <a:latin typeface="Arial" panose="020B0604020202020204" pitchFamily="34" charset="0"/>
              </a:defRPr>
            </a:lvl1pPr>
          </a:lstStyle>
          <a:p>
            <a:pPr lvl="0"/>
            <a:r>
              <a:rPr lang="en-US"/>
              <a:t>Click to add text</a:t>
            </a:r>
          </a:p>
        </p:txBody>
      </p:sp>
      <p:sp>
        <p:nvSpPr>
          <p:cNvPr id="5" name="Text Placeholder 3">
            <a:extLst>
              <a:ext uri="{FF2B5EF4-FFF2-40B4-BE49-F238E27FC236}">
                <a16:creationId xmlns:a16="http://schemas.microsoft.com/office/drawing/2014/main" id="{55F9ACA4-D278-4077-88BC-752F1C2D7A1E}"/>
              </a:ext>
            </a:extLst>
          </p:cNvPr>
          <p:cNvSpPr>
            <a:spLocks noGrp="1"/>
          </p:cNvSpPr>
          <p:nvPr>
            <p:ph type="body" sz="quarter" idx="14"/>
          </p:nvPr>
        </p:nvSpPr>
        <p:spPr>
          <a:xfrm>
            <a:off x="590550" y="577971"/>
            <a:ext cx="6251575" cy="1855668"/>
          </a:xfrm>
          <a:prstGeom prst="rect">
            <a:avLst/>
          </a:prstGeom>
        </p:spPr>
        <p:txBody>
          <a:bodyPr/>
          <a:lstStyle>
            <a:lvl1pPr marL="0" indent="0">
              <a:buNone/>
              <a:defRPr sz="3200" b="1">
                <a:solidFill>
                  <a:srgbClr val="002060"/>
                </a:solidFill>
              </a:defRPr>
            </a:lvl1pPr>
          </a:lstStyle>
          <a:p>
            <a:pPr lvl="0"/>
            <a:r>
              <a:rPr lang="en-US"/>
              <a:t>Click to edit Master text styles</a:t>
            </a:r>
          </a:p>
        </p:txBody>
      </p:sp>
    </p:spTree>
    <p:extLst>
      <p:ext uri="{BB962C8B-B14F-4D97-AF65-F5344CB8AC3E}">
        <p14:creationId xmlns:p14="http://schemas.microsoft.com/office/powerpoint/2010/main" val="2824368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ulti til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9BB5AD-8D5C-493C-933A-33409E5944D4}"/>
              </a:ext>
            </a:extLst>
          </p:cNvPr>
          <p:cNvSpPr>
            <a:spLocks noGrp="1"/>
          </p:cNvSpPr>
          <p:nvPr>
            <p:ph type="body" sz="quarter" idx="11" hasCustomPrompt="1"/>
          </p:nvPr>
        </p:nvSpPr>
        <p:spPr>
          <a:xfrm>
            <a:off x="615950" y="585788"/>
            <a:ext cx="5168900" cy="2670175"/>
          </a:xfrm>
          <a:prstGeom prst="rect">
            <a:avLst/>
          </a:prstGeom>
        </p:spPr>
        <p:txBody>
          <a:bodyPr/>
          <a:lstStyle>
            <a:lvl1pPr marL="0" indent="0">
              <a:buNone/>
              <a:defRPr sz="4000" b="1">
                <a:solidFill>
                  <a:srgbClr val="002060"/>
                </a:solidFill>
              </a:defRPr>
            </a:lvl1pPr>
          </a:lstStyle>
          <a:p>
            <a:pPr lvl="0"/>
            <a:r>
              <a:rPr lang="en-US"/>
              <a:t>Click to add text</a:t>
            </a:r>
          </a:p>
        </p:txBody>
      </p:sp>
    </p:spTree>
    <p:extLst>
      <p:ext uri="{BB962C8B-B14F-4D97-AF65-F5344CB8AC3E}">
        <p14:creationId xmlns:p14="http://schemas.microsoft.com/office/powerpoint/2010/main" val="97372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Style 1">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9480C4EB-2014-7F43-8DE1-46A0F20D0F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ext Placeholder 4">
            <a:extLst>
              <a:ext uri="{FF2B5EF4-FFF2-40B4-BE49-F238E27FC236}">
                <a16:creationId xmlns:a16="http://schemas.microsoft.com/office/drawing/2014/main" id="{E11F4FE5-0FD1-4622-BD47-F1DA07266D45}"/>
              </a:ext>
            </a:extLst>
          </p:cNvPr>
          <p:cNvSpPr>
            <a:spLocks noGrp="1"/>
          </p:cNvSpPr>
          <p:nvPr>
            <p:ph type="body" sz="quarter" idx="11" hasCustomPrompt="1"/>
          </p:nvPr>
        </p:nvSpPr>
        <p:spPr>
          <a:xfrm>
            <a:off x="589788" y="600354"/>
            <a:ext cx="7200900" cy="711200"/>
          </a:xfrm>
          <a:prstGeom prst="rect">
            <a:avLst/>
          </a:prstGeom>
        </p:spPr>
        <p:txBody>
          <a:bodyPr/>
          <a:lstStyle>
            <a:lvl1pPr marL="0" indent="0">
              <a:buNone/>
              <a:defRPr sz="3200" b="1">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
        <p:nvSpPr>
          <p:cNvPr id="7" name="Content Placeholder 4">
            <a:extLst>
              <a:ext uri="{FF2B5EF4-FFF2-40B4-BE49-F238E27FC236}">
                <a16:creationId xmlns:a16="http://schemas.microsoft.com/office/drawing/2014/main" id="{B74D4F71-0D17-4448-B9FF-3BD9238F0BB3}"/>
              </a:ext>
            </a:extLst>
          </p:cNvPr>
          <p:cNvSpPr>
            <a:spLocks noGrp="1"/>
          </p:cNvSpPr>
          <p:nvPr>
            <p:ph sz="quarter" idx="13"/>
          </p:nvPr>
        </p:nvSpPr>
        <p:spPr>
          <a:xfrm>
            <a:off x="590550" y="1730375"/>
            <a:ext cx="10302875" cy="4314825"/>
          </a:xfrm>
          <a:prstGeom prst="rect">
            <a:avLst/>
          </a:prstGeom>
        </p:spPr>
        <p:txBody>
          <a:bodyPr/>
          <a:lstStyle>
            <a:lvl1pPr>
              <a:defRPr>
                <a:solidFill>
                  <a:srgbClr val="002060"/>
                </a:solidFill>
                <a:latin typeface="Arial" panose="020B0604020202020204" pitchFamily="34" charset="0"/>
                <a:cs typeface="Arial" panose="020B0604020202020204" pitchFamily="34" charset="0"/>
              </a:defRPr>
            </a:lvl1pPr>
            <a:lvl2pPr>
              <a:defRPr>
                <a:solidFill>
                  <a:srgbClr val="002060"/>
                </a:solidFill>
                <a:latin typeface="Arial" panose="020B0604020202020204" pitchFamily="34" charset="0"/>
                <a:cs typeface="Arial" panose="020B0604020202020204" pitchFamily="34" charset="0"/>
              </a:defRPr>
            </a:lvl2pPr>
            <a:lvl3pPr>
              <a:defRPr>
                <a:solidFill>
                  <a:srgbClr val="002060"/>
                </a:solidFill>
                <a:latin typeface="Arial" panose="020B0604020202020204" pitchFamily="34" charset="0"/>
                <a:cs typeface="Arial" panose="020B0604020202020204" pitchFamily="34" charset="0"/>
              </a:defRPr>
            </a:lvl3pPr>
            <a:lvl4pPr>
              <a:defRPr>
                <a:solidFill>
                  <a:srgbClr val="002060"/>
                </a:solidFill>
                <a:latin typeface="Arial" panose="020B0604020202020204" pitchFamily="34" charset="0"/>
                <a:cs typeface="Arial" panose="020B0604020202020204" pitchFamily="34" charset="0"/>
              </a:defRPr>
            </a:lvl4pPr>
            <a:lvl5pPr>
              <a:defRPr>
                <a:solidFill>
                  <a:srgbClr val="00206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830241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nnis">
    <p:spTree>
      <p:nvGrpSpPr>
        <p:cNvPr id="1" name=""/>
        <p:cNvGrpSpPr/>
        <p:nvPr/>
      </p:nvGrpSpPr>
      <p:grpSpPr>
        <a:xfrm>
          <a:off x="0" y="0"/>
          <a:ext cx="0" cy="0"/>
          <a:chOff x="0" y="0"/>
          <a:chExt cx="0" cy="0"/>
        </a:xfrm>
      </p:grpSpPr>
      <p:pic>
        <p:nvPicPr>
          <p:cNvPr id="3" name="Picture 2" descr="A picture containing text, vector graphics&#10;&#10;Description automatically generated">
            <a:extLst>
              <a:ext uri="{FF2B5EF4-FFF2-40B4-BE49-F238E27FC236}">
                <a16:creationId xmlns:a16="http://schemas.microsoft.com/office/drawing/2014/main" id="{60806944-C9E0-7148-852C-141F3DC358E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2E38D0BE-DC43-489E-8AF9-62B19A700AC7}"/>
              </a:ext>
            </a:extLst>
          </p:cNvPr>
          <p:cNvSpPr>
            <a:spLocks noGrp="1"/>
          </p:cNvSpPr>
          <p:nvPr>
            <p:ph type="body" sz="quarter" idx="14"/>
          </p:nvPr>
        </p:nvSpPr>
        <p:spPr>
          <a:xfrm>
            <a:off x="590550" y="577971"/>
            <a:ext cx="6251575" cy="1855668"/>
          </a:xfrm>
          <a:prstGeom prst="rect">
            <a:avLst/>
          </a:prstGeom>
        </p:spPr>
        <p:txBody>
          <a:bodyPr/>
          <a:lstStyle>
            <a:lvl1pPr marL="0" indent="0">
              <a:buNone/>
              <a:defRPr sz="3200" b="1">
                <a:solidFill>
                  <a:srgbClr val="002060"/>
                </a:solidFill>
              </a:defRPr>
            </a:lvl1pPr>
          </a:lstStyle>
          <a:p>
            <a:pPr lvl="0"/>
            <a:r>
              <a:rPr lang="en-US"/>
              <a:t>Click to edit Master text styles</a:t>
            </a:r>
          </a:p>
        </p:txBody>
      </p:sp>
      <p:sp>
        <p:nvSpPr>
          <p:cNvPr id="5" name="Content Placeholder 17">
            <a:extLst>
              <a:ext uri="{FF2B5EF4-FFF2-40B4-BE49-F238E27FC236}">
                <a16:creationId xmlns:a16="http://schemas.microsoft.com/office/drawing/2014/main" id="{057F770B-D747-2B4C-A441-28A8FA24465C}"/>
              </a:ext>
            </a:extLst>
          </p:cNvPr>
          <p:cNvSpPr>
            <a:spLocks noGrp="1"/>
          </p:cNvSpPr>
          <p:nvPr>
            <p:ph sz="quarter" idx="13" hasCustomPrompt="1"/>
          </p:nvPr>
        </p:nvSpPr>
        <p:spPr>
          <a:xfrm>
            <a:off x="591263" y="2812915"/>
            <a:ext cx="6250524" cy="2537298"/>
          </a:xfrm>
          <a:prstGeom prst="rect">
            <a:avLst/>
          </a:prstGeom>
        </p:spPr>
        <p:txBody>
          <a:bodyPr lIns="0" tIns="0" rIns="0" bIns="0"/>
          <a:lstStyle>
            <a:lvl1pPr marL="0" indent="0">
              <a:buFontTx/>
              <a:buNone/>
              <a:defRPr sz="1800" b="0" i="0" baseline="0">
                <a:solidFill>
                  <a:srgbClr val="002060"/>
                </a:solidFill>
                <a:latin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64645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umping">
    <p:spTree>
      <p:nvGrpSpPr>
        <p:cNvPr id="1" name=""/>
        <p:cNvGrpSpPr/>
        <p:nvPr/>
      </p:nvGrpSpPr>
      <p:grpSpPr>
        <a:xfrm>
          <a:off x="0" y="0"/>
          <a:ext cx="0" cy="0"/>
          <a:chOff x="0" y="0"/>
          <a:chExt cx="0" cy="0"/>
        </a:xfrm>
      </p:grpSpPr>
      <p:pic>
        <p:nvPicPr>
          <p:cNvPr id="4" name="Picture 3" descr="A picture containing text, businesscard, clipart&#10;&#10;Description automatically generated">
            <a:extLst>
              <a:ext uri="{FF2B5EF4-FFF2-40B4-BE49-F238E27FC236}">
                <a16:creationId xmlns:a16="http://schemas.microsoft.com/office/drawing/2014/main" id="{A40C7AF5-4A10-6148-921D-430F7405893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17">
            <a:extLst>
              <a:ext uri="{FF2B5EF4-FFF2-40B4-BE49-F238E27FC236}">
                <a16:creationId xmlns:a16="http://schemas.microsoft.com/office/drawing/2014/main" id="{B211B8D6-10A1-C444-93FD-47253B267AD7}"/>
              </a:ext>
            </a:extLst>
          </p:cNvPr>
          <p:cNvSpPr>
            <a:spLocks noGrp="1"/>
          </p:cNvSpPr>
          <p:nvPr>
            <p:ph sz="quarter" idx="13" hasCustomPrompt="1"/>
          </p:nvPr>
        </p:nvSpPr>
        <p:spPr>
          <a:xfrm>
            <a:off x="591263" y="2812915"/>
            <a:ext cx="6250524" cy="2537298"/>
          </a:xfrm>
          <a:prstGeom prst="rect">
            <a:avLst/>
          </a:prstGeom>
        </p:spPr>
        <p:txBody>
          <a:bodyPr lIns="0" tIns="0" rIns="0" bIns="0"/>
          <a:lstStyle>
            <a:lvl1pPr marL="0" indent="0">
              <a:buFontTx/>
              <a:buNone/>
              <a:defRPr sz="1800" b="0" i="0" baseline="0">
                <a:solidFill>
                  <a:srgbClr val="002060"/>
                </a:solidFill>
                <a:latin typeface="Arial" panose="020B0604020202020204" pitchFamily="34" charset="0"/>
              </a:defRPr>
            </a:lvl1pPr>
          </a:lstStyle>
          <a:p>
            <a:pPr lvl="0"/>
            <a:r>
              <a:rPr lang="en-US"/>
              <a:t>Click to add text</a:t>
            </a:r>
          </a:p>
        </p:txBody>
      </p:sp>
      <p:sp>
        <p:nvSpPr>
          <p:cNvPr id="5" name="Text Placeholder 3">
            <a:extLst>
              <a:ext uri="{FF2B5EF4-FFF2-40B4-BE49-F238E27FC236}">
                <a16:creationId xmlns:a16="http://schemas.microsoft.com/office/drawing/2014/main" id="{55F9ACA4-D278-4077-88BC-752F1C2D7A1E}"/>
              </a:ext>
            </a:extLst>
          </p:cNvPr>
          <p:cNvSpPr>
            <a:spLocks noGrp="1"/>
          </p:cNvSpPr>
          <p:nvPr>
            <p:ph type="body" sz="quarter" idx="14"/>
          </p:nvPr>
        </p:nvSpPr>
        <p:spPr>
          <a:xfrm>
            <a:off x="590550" y="577971"/>
            <a:ext cx="6251575" cy="1855668"/>
          </a:xfrm>
          <a:prstGeom prst="rect">
            <a:avLst/>
          </a:prstGeom>
        </p:spPr>
        <p:txBody>
          <a:bodyPr/>
          <a:lstStyle>
            <a:lvl1pPr marL="0" indent="0">
              <a:buNone/>
              <a:defRPr sz="3200" b="1">
                <a:solidFill>
                  <a:srgbClr val="002060"/>
                </a:solidFill>
              </a:defRPr>
            </a:lvl1pPr>
          </a:lstStyle>
          <a:p>
            <a:pPr lvl="0"/>
            <a:r>
              <a:rPr lang="en-US"/>
              <a:t>Click to edit Master text styles</a:t>
            </a:r>
          </a:p>
        </p:txBody>
      </p:sp>
    </p:spTree>
    <p:extLst>
      <p:ext uri="{BB962C8B-B14F-4D97-AF65-F5344CB8AC3E}">
        <p14:creationId xmlns:p14="http://schemas.microsoft.com/office/powerpoint/2010/main" val="26545687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ccia">
    <p:spTree>
      <p:nvGrpSpPr>
        <p:cNvPr id="1" name=""/>
        <p:cNvGrpSpPr/>
        <p:nvPr/>
      </p:nvGrpSpPr>
      <p:grpSpPr>
        <a:xfrm>
          <a:off x="0" y="0"/>
          <a:ext cx="0" cy="0"/>
          <a:chOff x="0" y="0"/>
          <a:chExt cx="0" cy="0"/>
        </a:xfrm>
      </p:grpSpPr>
      <p:pic>
        <p:nvPicPr>
          <p:cNvPr id="6" name="Picture 5" descr="A person riding a skateboard&#10;&#10;Description automatically generated with medium confidence">
            <a:extLst>
              <a:ext uri="{FF2B5EF4-FFF2-40B4-BE49-F238E27FC236}">
                <a16:creationId xmlns:a16="http://schemas.microsoft.com/office/drawing/2014/main" id="{B56D22B4-6A7E-3D4B-8CA6-1B97B9D4A90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17">
            <a:extLst>
              <a:ext uri="{FF2B5EF4-FFF2-40B4-BE49-F238E27FC236}">
                <a16:creationId xmlns:a16="http://schemas.microsoft.com/office/drawing/2014/main" id="{EF773410-30E9-A74E-BF8D-2458D00A083D}"/>
              </a:ext>
            </a:extLst>
          </p:cNvPr>
          <p:cNvSpPr>
            <a:spLocks noGrp="1"/>
          </p:cNvSpPr>
          <p:nvPr>
            <p:ph sz="quarter" idx="13" hasCustomPrompt="1"/>
          </p:nvPr>
        </p:nvSpPr>
        <p:spPr>
          <a:xfrm>
            <a:off x="591263" y="2812915"/>
            <a:ext cx="6250524" cy="2537298"/>
          </a:xfrm>
          <a:prstGeom prst="rect">
            <a:avLst/>
          </a:prstGeom>
        </p:spPr>
        <p:txBody>
          <a:bodyPr lIns="0" tIns="0" rIns="0" bIns="0"/>
          <a:lstStyle>
            <a:lvl1pPr marL="0" indent="0">
              <a:buFontTx/>
              <a:buNone/>
              <a:defRPr sz="1800" b="0" i="0" baseline="0">
                <a:solidFill>
                  <a:srgbClr val="002060"/>
                </a:solidFill>
                <a:latin typeface="Arial" panose="020B0604020202020204" pitchFamily="34" charset="0"/>
              </a:defRPr>
            </a:lvl1pPr>
          </a:lstStyle>
          <a:p>
            <a:pPr lvl="0"/>
            <a:r>
              <a:rPr lang="en-US"/>
              <a:t>Click to add text</a:t>
            </a:r>
          </a:p>
        </p:txBody>
      </p:sp>
      <p:sp>
        <p:nvSpPr>
          <p:cNvPr id="5" name="Text Placeholder 3">
            <a:extLst>
              <a:ext uri="{FF2B5EF4-FFF2-40B4-BE49-F238E27FC236}">
                <a16:creationId xmlns:a16="http://schemas.microsoft.com/office/drawing/2014/main" id="{F823297E-2649-43E5-BF37-B5DA603F0594}"/>
              </a:ext>
            </a:extLst>
          </p:cNvPr>
          <p:cNvSpPr>
            <a:spLocks noGrp="1"/>
          </p:cNvSpPr>
          <p:nvPr>
            <p:ph type="body" sz="quarter" idx="14"/>
          </p:nvPr>
        </p:nvSpPr>
        <p:spPr>
          <a:xfrm>
            <a:off x="590550" y="577971"/>
            <a:ext cx="6251575" cy="1855668"/>
          </a:xfrm>
          <a:prstGeom prst="rect">
            <a:avLst/>
          </a:prstGeom>
        </p:spPr>
        <p:txBody>
          <a:bodyPr/>
          <a:lstStyle>
            <a:lvl1pPr marL="0" indent="0">
              <a:buNone/>
              <a:defRPr sz="3200" b="1">
                <a:solidFill>
                  <a:srgbClr val="002060"/>
                </a:solidFill>
              </a:defRPr>
            </a:lvl1pPr>
          </a:lstStyle>
          <a:p>
            <a:pPr lvl="0"/>
            <a:r>
              <a:rPr lang="en-US"/>
              <a:t>Click to edit Master text styles</a:t>
            </a:r>
          </a:p>
        </p:txBody>
      </p:sp>
    </p:spTree>
    <p:extLst>
      <p:ext uri="{BB962C8B-B14F-4D97-AF65-F5344CB8AC3E}">
        <p14:creationId xmlns:p14="http://schemas.microsoft.com/office/powerpoint/2010/main" val="3916556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1931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ulti til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9BB5AD-8D5C-493C-933A-33409E5944D4}"/>
              </a:ext>
            </a:extLst>
          </p:cNvPr>
          <p:cNvSpPr>
            <a:spLocks noGrp="1"/>
          </p:cNvSpPr>
          <p:nvPr>
            <p:ph type="body" sz="quarter" idx="11" hasCustomPrompt="1"/>
          </p:nvPr>
        </p:nvSpPr>
        <p:spPr>
          <a:xfrm>
            <a:off x="615950" y="585788"/>
            <a:ext cx="5168900" cy="2670175"/>
          </a:xfrm>
          <a:prstGeom prst="rect">
            <a:avLst/>
          </a:prstGeom>
        </p:spPr>
        <p:txBody>
          <a:bodyPr/>
          <a:lstStyle>
            <a:lvl1pPr marL="0" indent="0">
              <a:buNone/>
              <a:defRPr sz="4000" b="1">
                <a:solidFill>
                  <a:srgbClr val="002060"/>
                </a:solidFill>
              </a:defRPr>
            </a:lvl1pPr>
          </a:lstStyle>
          <a:p>
            <a:pPr lvl="0"/>
            <a:r>
              <a:rPr lang="en-US"/>
              <a:t>Click to add text</a:t>
            </a:r>
          </a:p>
        </p:txBody>
      </p:sp>
    </p:spTree>
    <p:extLst>
      <p:ext uri="{BB962C8B-B14F-4D97-AF65-F5344CB8AC3E}">
        <p14:creationId xmlns:p14="http://schemas.microsoft.com/office/powerpoint/2010/main" val="38953804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tyle 1">
    <p:spTree>
      <p:nvGrpSpPr>
        <p:cNvPr id="1" name=""/>
        <p:cNvGrpSpPr/>
        <p:nvPr/>
      </p:nvGrpSpPr>
      <p:grpSpPr>
        <a:xfrm>
          <a:off x="0" y="0"/>
          <a:ext cx="0" cy="0"/>
          <a:chOff x="0" y="0"/>
          <a:chExt cx="0" cy="0"/>
        </a:xfrm>
      </p:grpSpPr>
      <p:pic>
        <p:nvPicPr>
          <p:cNvPr id="5" name="Picture 4" descr="Shape&#10;&#10;Description automatically generated with low confidence">
            <a:extLst>
              <a:ext uri="{FF2B5EF4-FFF2-40B4-BE49-F238E27FC236}">
                <a16:creationId xmlns:a16="http://schemas.microsoft.com/office/drawing/2014/main" id="{90594180-4E5B-3E4B-8433-EB00AC9A15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Content Placeholder 17">
            <a:extLst>
              <a:ext uri="{FF2B5EF4-FFF2-40B4-BE49-F238E27FC236}">
                <a16:creationId xmlns:a16="http://schemas.microsoft.com/office/drawing/2014/main" id="{434F9391-FB57-B34B-BBF1-CEABE329FD7D}"/>
              </a:ext>
            </a:extLst>
          </p:cNvPr>
          <p:cNvSpPr>
            <a:spLocks noGrp="1"/>
          </p:cNvSpPr>
          <p:nvPr>
            <p:ph sz="quarter" idx="10" hasCustomPrompt="1"/>
          </p:nvPr>
        </p:nvSpPr>
        <p:spPr>
          <a:xfrm>
            <a:off x="591264" y="600354"/>
            <a:ext cx="7199424" cy="711611"/>
          </a:xfrm>
          <a:prstGeom prst="rect">
            <a:avLst/>
          </a:prstGeom>
          <a:noFill/>
        </p:spPr>
        <p:txBody>
          <a:bodyPr lIns="0" tIns="0" rIns="0" bIns="0"/>
          <a:lstStyle>
            <a:lvl1pPr marL="0" indent="0">
              <a:buFontTx/>
              <a:buNone/>
              <a:defRPr sz="3200" b="1" i="0" baseline="0">
                <a:solidFill>
                  <a:srgbClr val="002060"/>
                </a:solidFill>
                <a:latin typeface="Arial" panose="020B0604020202020204" pitchFamily="34" charset="0"/>
              </a:defRPr>
            </a:lvl1pPr>
          </a:lstStyle>
          <a:p>
            <a:pPr lvl="0"/>
            <a:r>
              <a:rPr lang="en-US"/>
              <a:t>Click to add text</a:t>
            </a:r>
          </a:p>
        </p:txBody>
      </p:sp>
      <p:sp>
        <p:nvSpPr>
          <p:cNvPr id="7" name="Title 4">
            <a:extLst>
              <a:ext uri="{FF2B5EF4-FFF2-40B4-BE49-F238E27FC236}">
                <a16:creationId xmlns:a16="http://schemas.microsoft.com/office/drawing/2014/main" id="{1CBBCDB0-6057-8F41-8226-2F96B9A7792A}"/>
              </a:ext>
            </a:extLst>
          </p:cNvPr>
          <p:cNvSpPr>
            <a:spLocks noGrp="1"/>
          </p:cNvSpPr>
          <p:nvPr>
            <p:ph type="title" hasCustomPrompt="1"/>
          </p:nvPr>
        </p:nvSpPr>
        <p:spPr>
          <a:xfrm>
            <a:off x="591264" y="1735930"/>
            <a:ext cx="7251424" cy="4301703"/>
          </a:xfrm>
          <a:prstGeom prst="rect">
            <a:avLst/>
          </a:prstGeom>
        </p:spPr>
        <p:txBody>
          <a:bodyPr lIns="0" tIns="0" rIns="0" bIns="0" numCol="1" spcCol="324000"/>
          <a:lstStyle>
            <a:lvl1pPr>
              <a:defRPr sz="1800" baseline="0">
                <a:solidFill>
                  <a:schemeClr val="tx1"/>
                </a:solidFill>
                <a:latin typeface="Arial" panose="020B0604020202020204" pitchFamily="34" charset="0"/>
              </a:defRPr>
            </a:lvl1pPr>
          </a:lstStyle>
          <a:p>
            <a:r>
              <a:rPr lang="en-GB">
                <a:latin typeface="Arial" panose="020B0604020202020204" pitchFamily="34" charset="0"/>
                <a:cs typeface="Arial" panose="020B0604020202020204" pitchFamily="34" charset="0"/>
              </a:rPr>
              <a:t>Click to add text</a:t>
            </a:r>
            <a:br>
              <a:rPr lang="en-GB">
                <a:latin typeface="Arial" panose="020B0604020202020204" pitchFamily="34" charset="0"/>
                <a:cs typeface="Arial" panose="020B0604020202020204" pitchFamily="34" charset="0"/>
              </a:rPr>
            </a:br>
            <a:br>
              <a:rPr lang="en-GB">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7351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9AB6D77-7427-2D4C-B6A1-20A7C3D40AF6}" type="datetimeFigureOut">
              <a:rPr lang="en-US" smtClean="0"/>
              <a:t>6/16/2025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DBF72-70FB-0449-9C83-0EE9FB109C1C}" type="slidenum">
              <a:rPr lang="en-US" smtClean="0"/>
              <a:t>‹#›</a:t>
            </a:fld>
            <a:endParaRPr lang="en-US"/>
          </a:p>
        </p:txBody>
      </p:sp>
    </p:spTree>
    <p:extLst>
      <p:ext uri="{BB962C8B-B14F-4D97-AF65-F5344CB8AC3E}">
        <p14:creationId xmlns:p14="http://schemas.microsoft.com/office/powerpoint/2010/main" val="40364888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Style 1">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9480C4EB-2014-7F43-8DE1-46A0F20D0F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Content Placeholder 7">
            <a:extLst>
              <a:ext uri="{FF2B5EF4-FFF2-40B4-BE49-F238E27FC236}">
                <a16:creationId xmlns:a16="http://schemas.microsoft.com/office/drawing/2014/main" id="{EEB92307-2F31-47AD-AED6-05D5B8811C5C}"/>
              </a:ext>
            </a:extLst>
          </p:cNvPr>
          <p:cNvSpPr>
            <a:spLocks noGrp="1"/>
          </p:cNvSpPr>
          <p:nvPr>
            <p:ph sz="quarter" idx="12" hasCustomPrompt="1"/>
          </p:nvPr>
        </p:nvSpPr>
        <p:spPr>
          <a:xfrm>
            <a:off x="590549" y="1735138"/>
            <a:ext cx="8579329" cy="4017962"/>
          </a:xfrm>
          <a:prstGeom prst="rect">
            <a:avLst/>
          </a:prstGeom>
        </p:spPr>
        <p:txBody>
          <a:bodyPr/>
          <a:lstStyle>
            <a:lvl1pPr>
              <a:defRPr sz="1800">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
        <p:nvSpPr>
          <p:cNvPr id="6" name="Text Placeholder 3">
            <a:extLst>
              <a:ext uri="{FF2B5EF4-FFF2-40B4-BE49-F238E27FC236}">
                <a16:creationId xmlns:a16="http://schemas.microsoft.com/office/drawing/2014/main" id="{0D179D5D-0217-4C8E-ACC1-365E0A86678C}"/>
              </a:ext>
            </a:extLst>
          </p:cNvPr>
          <p:cNvSpPr>
            <a:spLocks noGrp="1"/>
          </p:cNvSpPr>
          <p:nvPr>
            <p:ph type="body" sz="quarter" idx="11" hasCustomPrompt="1"/>
          </p:nvPr>
        </p:nvSpPr>
        <p:spPr>
          <a:xfrm>
            <a:off x="590550" y="600075"/>
            <a:ext cx="8579328" cy="711200"/>
          </a:xfrm>
          <a:prstGeom prst="rect">
            <a:avLst/>
          </a:prstGeom>
        </p:spPr>
        <p:txBody>
          <a:bodyPr/>
          <a:lstStyle>
            <a:lvl1pPr marL="0" indent="0">
              <a:buNone/>
              <a:defRPr sz="3200" b="1">
                <a:solidFill>
                  <a:srgbClr val="002060"/>
                </a:solidFill>
                <a:latin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872095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2.xml"/><Relationship Id="rId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6.jpeg"/><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6/16/2025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112675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7" r:id="rId13"/>
    <p:sldLayoutId id="2147483678" r:id="rId14"/>
    <p:sldLayoutId id="2147483679" r:id="rId15"/>
    <p:sldLayoutId id="2147483687" r:id="rId16"/>
    <p:sldLayoutId id="2147483689" r:id="rId17"/>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45087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8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930BFCB7-1B99-7F4B-840A-77A523D7FEAC}"/>
              </a:ext>
            </a:extLst>
          </p:cNvPr>
          <p:cNvPicPr>
            <a:picLocks noChangeAspect="1"/>
          </p:cNvPicPr>
          <p:nvPr userDrawn="1"/>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316882763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0.svg"/><Relationship Id="rId3" Type="http://schemas.openxmlformats.org/officeDocument/2006/relationships/image" Target="../media/image16.png"/><Relationship Id="rId7" Type="http://schemas.openxmlformats.org/officeDocument/2006/relationships/image" Target="../media/image22.svg"/><Relationship Id="rId12"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18.svg"/><Relationship Id="rId10" Type="http://schemas.openxmlformats.org/officeDocument/2006/relationships/image" Target="../media/image25.png"/><Relationship Id="rId4" Type="http://schemas.openxmlformats.org/officeDocument/2006/relationships/image" Target="../media/image17.png"/><Relationship Id="rId9"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29.jpeg"/><Relationship Id="rId5" Type="http://schemas.openxmlformats.org/officeDocument/2006/relationships/image" Target="../media/image45.svg"/><Relationship Id="rId10" Type="http://schemas.openxmlformats.org/officeDocument/2006/relationships/image" Target="../media/image16.png"/><Relationship Id="rId4" Type="http://schemas.openxmlformats.org/officeDocument/2006/relationships/image" Target="../media/image44.png"/><Relationship Id="rId9" Type="http://schemas.openxmlformats.org/officeDocument/2006/relationships/image" Target="../media/image49.sv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29.jpeg"/><Relationship Id="rId4" Type="http://schemas.openxmlformats.org/officeDocument/2006/relationships/image" Target="../media/image51.sv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9.jpeg"/><Relationship Id="rId3" Type="http://schemas.openxmlformats.org/officeDocument/2006/relationships/image" Target="../media/image56.png"/><Relationship Id="rId7" Type="http://schemas.openxmlformats.org/officeDocument/2006/relationships/image" Target="../media/image58.svg"/><Relationship Id="rId12"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62.svg"/><Relationship Id="rId5" Type="http://schemas.openxmlformats.org/officeDocument/2006/relationships/image" Target="../media/image49.svg"/><Relationship Id="rId10" Type="http://schemas.openxmlformats.org/officeDocument/2006/relationships/image" Target="../media/image61.png"/><Relationship Id="rId4" Type="http://schemas.openxmlformats.org/officeDocument/2006/relationships/image" Target="../media/image48.png"/><Relationship Id="rId9" Type="http://schemas.openxmlformats.org/officeDocument/2006/relationships/image" Target="../media/image60.svg"/></Relationships>
</file>

<file path=ppt/slides/_rels/slide16.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10" Type="http://schemas.openxmlformats.org/officeDocument/2006/relationships/image" Target="../media/image29.jpeg"/><Relationship Id="rId4" Type="http://schemas.openxmlformats.org/officeDocument/2006/relationships/image" Target="../media/image64.svg"/><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63.pn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29.jpeg"/><Relationship Id="rId4" Type="http://schemas.openxmlformats.org/officeDocument/2006/relationships/image" Target="../media/image64.svg"/><Relationship Id="rId9" Type="http://schemas.openxmlformats.org/officeDocument/2006/relationships/image" Target="../media/image16.pn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9.png"/><Relationship Id="rId7" Type="http://schemas.openxmlformats.org/officeDocument/2006/relationships/image" Target="../media/image72.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71.svg"/><Relationship Id="rId10" Type="http://schemas.openxmlformats.org/officeDocument/2006/relationships/image" Target="../media/image16.png"/><Relationship Id="rId4" Type="http://schemas.openxmlformats.org/officeDocument/2006/relationships/image" Target="../media/image70.png"/><Relationship Id="rId9" Type="http://schemas.openxmlformats.org/officeDocument/2006/relationships/image" Target="../media/image73.svg"/></Relationships>
</file>

<file path=ppt/slides/_rels/slide2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svg"/><Relationship Id="rId7" Type="http://schemas.openxmlformats.org/officeDocument/2006/relationships/image" Target="../media/image16.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75.pn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3.svg"/><Relationship Id="rId7" Type="http://schemas.openxmlformats.org/officeDocument/2006/relationships/image" Target="../media/image55.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64.svg"/><Relationship Id="rId4" Type="http://schemas.openxmlformats.org/officeDocument/2006/relationships/image" Target="../media/image63.png"/><Relationship Id="rId9" Type="http://schemas.openxmlformats.org/officeDocument/2006/relationships/image" Target="../media/image29.jpeg"/></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7.svg"/><Relationship Id="rId7" Type="http://schemas.openxmlformats.org/officeDocument/2006/relationships/image" Target="../media/image79.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29.jpeg"/></Relationships>
</file>

<file path=ppt/slides/_rels/slide23.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81.svg"/><Relationship Id="rId7" Type="http://schemas.openxmlformats.org/officeDocument/2006/relationships/image" Target="../media/image29.jpe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3.svg"/><Relationship Id="rId4" Type="http://schemas.openxmlformats.org/officeDocument/2006/relationships/image" Target="../media/image82.png"/><Relationship Id="rId9" Type="http://schemas.openxmlformats.org/officeDocument/2006/relationships/chart" Target="../charts/chart4.xml"/></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4.svg"/><Relationship Id="rId7" Type="http://schemas.openxmlformats.org/officeDocument/2006/relationships/image" Target="../media/image55.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 Id="rId9" Type="http://schemas.openxmlformats.org/officeDocument/2006/relationships/image" Target="../media/image29.jpeg"/></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0.png"/><Relationship Id="rId7" Type="http://schemas.openxmlformats.org/officeDocument/2006/relationships/image" Target="../media/image87.sv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6.png"/><Relationship Id="rId4" Type="http://schemas.openxmlformats.org/officeDocument/2006/relationships/image" Target="../media/image85.svg"/><Relationship Id="rId9" Type="http://schemas.openxmlformats.org/officeDocument/2006/relationships/image" Target="../media/image29.jpeg"/></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29.jpeg"/><Relationship Id="rId5" Type="http://schemas.openxmlformats.org/officeDocument/2006/relationships/image" Target="../media/image53.svg"/><Relationship Id="rId10" Type="http://schemas.openxmlformats.org/officeDocument/2006/relationships/image" Target="../media/image16.png"/><Relationship Id="rId4" Type="http://schemas.openxmlformats.org/officeDocument/2006/relationships/image" Target="../media/image52.png"/><Relationship Id="rId9" Type="http://schemas.openxmlformats.org/officeDocument/2006/relationships/image" Target="../media/image66.svg"/></Relationships>
</file>

<file path=ppt/slides/_rels/slide2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 Id="rId9"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9.svg"/><Relationship Id="rId7" Type="http://schemas.openxmlformats.org/officeDocument/2006/relationships/image" Target="../media/image91.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svg"/><Relationship Id="rId4" Type="http://schemas.openxmlformats.org/officeDocument/2006/relationships/image" Target="../media/image88.png"/><Relationship Id="rId9"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0773"/>
        </a:solidFill>
        <a:effectLst/>
      </p:bgPr>
    </p:bg>
    <p:spTree>
      <p:nvGrpSpPr>
        <p:cNvPr id="1" name=""/>
        <p:cNvGrpSpPr/>
        <p:nvPr/>
      </p:nvGrpSpPr>
      <p:grpSpPr>
        <a:xfrm>
          <a:off x="0" y="0"/>
          <a:ext cx="0" cy="0"/>
          <a:chOff x="0" y="0"/>
          <a:chExt cx="0" cy="0"/>
        </a:xfrm>
      </p:grpSpPr>
      <p:grpSp>
        <p:nvGrpSpPr>
          <p:cNvPr id="2" name="Group 2"/>
          <p:cNvGrpSpPr/>
          <p:nvPr/>
        </p:nvGrpSpPr>
        <p:grpSpPr>
          <a:xfrm>
            <a:off x="5628232" y="773879"/>
            <a:ext cx="6097003" cy="5486400"/>
            <a:chOff x="0" y="0"/>
            <a:chExt cx="5697593" cy="5126990"/>
          </a:xfrm>
        </p:grpSpPr>
        <p:sp>
          <p:nvSpPr>
            <p:cNvPr id="3" name="Freeform 3"/>
            <p:cNvSpPr/>
            <p:nvPr/>
          </p:nvSpPr>
          <p:spPr>
            <a:xfrm>
              <a:off x="0" y="0"/>
              <a:ext cx="5697593" cy="5126990"/>
            </a:xfrm>
            <a:custGeom>
              <a:avLst/>
              <a:gdLst/>
              <a:ahLst/>
              <a:cxnLst/>
              <a:rect l="l" t="t" r="r" b="b"/>
              <a:pathLst>
                <a:path w="5697593" h="5126990">
                  <a:moveTo>
                    <a:pt x="2875653" y="0"/>
                  </a:moveTo>
                  <a:lnTo>
                    <a:pt x="2853913" y="0"/>
                  </a:lnTo>
                  <a:lnTo>
                    <a:pt x="2821940" y="0"/>
                  </a:lnTo>
                  <a:lnTo>
                    <a:pt x="0" y="0"/>
                  </a:lnTo>
                  <a:lnTo>
                    <a:pt x="2821940" y="2564130"/>
                  </a:lnTo>
                  <a:lnTo>
                    <a:pt x="0" y="5126990"/>
                  </a:lnTo>
                  <a:lnTo>
                    <a:pt x="2821940" y="5126990"/>
                  </a:lnTo>
                  <a:lnTo>
                    <a:pt x="2853913" y="5126990"/>
                  </a:lnTo>
                  <a:lnTo>
                    <a:pt x="2875653" y="5126990"/>
                  </a:lnTo>
                  <a:lnTo>
                    <a:pt x="5697593" y="2564130"/>
                  </a:lnTo>
                  <a:lnTo>
                    <a:pt x="2875653" y="0"/>
                  </a:lnTo>
                  <a:close/>
                </a:path>
              </a:pathLst>
            </a:custGeom>
            <a:solidFill>
              <a:srgbClr val="8F8EC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Freeform 4"/>
          <p:cNvSpPr/>
          <p:nvPr/>
        </p:nvSpPr>
        <p:spPr>
          <a:xfrm>
            <a:off x="685800" y="723418"/>
            <a:ext cx="1163611" cy="608187"/>
          </a:xfrm>
          <a:custGeom>
            <a:avLst/>
            <a:gdLst/>
            <a:ahLst/>
            <a:cxnLst/>
            <a:rect l="l" t="t" r="r" b="b"/>
            <a:pathLst>
              <a:path w="1745418" h="968707">
                <a:moveTo>
                  <a:pt x="0" y="0"/>
                </a:moveTo>
                <a:lnTo>
                  <a:pt x="1745418" y="0"/>
                </a:lnTo>
                <a:lnTo>
                  <a:pt x="1745418" y="968707"/>
                </a:lnTo>
                <a:lnTo>
                  <a:pt x="0" y="968707"/>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685800" y="2262717"/>
            <a:ext cx="6212405" cy="2128788"/>
          </a:xfrm>
          <a:prstGeom prst="rect">
            <a:avLst/>
          </a:prstGeom>
        </p:spPr>
        <p:txBody>
          <a:bodyPr lIns="0" tIns="0" rIns="0" bIns="0" rtlCol="0" anchor="t">
            <a:spAutoFit/>
          </a:bodyPr>
          <a:lstStyle/>
          <a:p>
            <a:pPr marL="0" marR="0" lvl="0" indent="0" algn="l" defTabSz="609630" rtl="0" eaLnBrk="1" fontAlgn="auto" latinLnBrk="0" hangingPunct="1">
              <a:lnSpc>
                <a:spcPts val="8334"/>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FFFF"/>
                </a:solidFill>
                <a:effectLst/>
                <a:uLnTx/>
                <a:uFillTx/>
                <a:latin typeface="Arial Bold"/>
                <a:ea typeface="Arial Bold"/>
                <a:cs typeface="Arial Bold"/>
                <a:sym typeface="Arial Bold"/>
              </a:rPr>
              <a:t>SDS National Survey</a:t>
            </a:r>
            <a:endParaRPr kumimoji="0" lang="en-US" sz="8334" b="1" i="0" u="none" strike="noStrike" kern="1200" cap="none" spc="0" normalizeH="0" baseline="0" noProof="0" dirty="0">
              <a:ln>
                <a:noFill/>
              </a:ln>
              <a:solidFill>
                <a:srgbClr val="FFFFFF"/>
              </a:solidFill>
              <a:effectLst/>
              <a:uLnTx/>
              <a:uFillTx/>
              <a:latin typeface="Arial Bold"/>
              <a:ea typeface="Arial Bold"/>
              <a:cs typeface="Arial Bold"/>
              <a:sym typeface="Arial Bold"/>
            </a:endParaRPr>
          </a:p>
        </p:txBody>
      </p:sp>
      <p:sp>
        <p:nvSpPr>
          <p:cNvPr id="6" name="TextBox 6"/>
          <p:cNvSpPr txBox="1"/>
          <p:nvPr/>
        </p:nvSpPr>
        <p:spPr>
          <a:xfrm>
            <a:off x="685800" y="4506384"/>
            <a:ext cx="4229087" cy="1045864"/>
          </a:xfrm>
          <a:prstGeom prst="rect">
            <a:avLst/>
          </a:prstGeom>
        </p:spPr>
        <p:txBody>
          <a:bodyPr lIns="0" tIns="0" rIns="0" bIns="0" rtlCol="0" anchor="t">
            <a:spAutoFit/>
          </a:bodyPr>
          <a:lstStyle/>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Scottish Disability Sport</a:t>
            </a:r>
          </a:p>
          <a:p>
            <a:pPr marL="0" marR="0" lvl="0" indent="0" algn="l" defTabSz="609630" rtl="0" eaLnBrk="1" fontAlgn="auto" latinLnBrk="0" hangingPunct="1">
              <a:lnSpc>
                <a:spcPts val="2800"/>
              </a:lnSpc>
              <a:spcBef>
                <a:spcPts val="0"/>
              </a:spcBef>
              <a:spcAft>
                <a:spcPts val="0"/>
              </a:spcAft>
              <a:buClrTx/>
              <a:buSzTx/>
              <a:buFontTx/>
              <a:buNone/>
              <a:tabLst/>
              <a:defRPr/>
            </a:pPr>
            <a:r>
              <a:rPr lang="en-US" sz="2000">
                <a:solidFill>
                  <a:srgbClr val="FFFFFF"/>
                </a:solidFill>
                <a:latin typeface="Arial"/>
                <a:ea typeface="Arial"/>
                <a:cs typeface="Arial"/>
                <a:sym typeface="Arial"/>
              </a:rPr>
              <a:t>Queen Margaret University</a:t>
            </a:r>
            <a:endParaRPr kumimoji="0" lang="en-US" sz="2000" b="0" i="0" u="none" strike="noStrike" kern="1200" cap="none" spc="0" normalizeH="0" baseline="0" noProof="0">
              <a:ln>
                <a:noFill/>
              </a:ln>
              <a:solidFill>
                <a:srgbClr val="FFFFFF"/>
              </a:solidFill>
              <a:effectLst/>
              <a:uLnTx/>
              <a:uFillTx/>
              <a:latin typeface="Arial"/>
              <a:ea typeface="Arial"/>
              <a:cs typeface="Arial"/>
              <a:sym typeface="Arial"/>
            </a:endParaRPr>
          </a:p>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National Survey 2025</a:t>
            </a:r>
          </a:p>
        </p:txBody>
      </p:sp>
      <p:pic>
        <p:nvPicPr>
          <p:cNvPr id="9" name="Picture 8" descr="A black background with white text&#10;&#10;AI-generated content may be incorrect.">
            <a:extLst>
              <a:ext uri="{FF2B5EF4-FFF2-40B4-BE49-F238E27FC236}">
                <a16:creationId xmlns:a16="http://schemas.microsoft.com/office/drawing/2014/main" id="{EA854755-91A3-D99F-A6B4-E0BD98DF2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1450" y="779541"/>
            <a:ext cx="3095685" cy="5520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9C9970-CCC3-D47C-76BC-81C2A9892759}"/>
              </a:ext>
            </a:extLst>
          </p:cNvPr>
          <p:cNvSpPr>
            <a:spLocks noGrp="1"/>
          </p:cNvSpPr>
          <p:nvPr>
            <p:ph sz="quarter" idx="13"/>
          </p:nvPr>
        </p:nvSpPr>
        <p:spPr>
          <a:xfrm>
            <a:off x="381925" y="2788170"/>
            <a:ext cx="6468579" cy="2696954"/>
          </a:xfrm>
        </p:spPr>
        <p:txBody>
          <a:bodyPr/>
          <a:lstStyle/>
          <a:p>
            <a:r>
              <a:rPr lang="en-GB" sz="2800" b="1" dirty="0"/>
              <a:t>To amplify the voices of people with a disability in Scotland and adopt an evidence-based approach to local and national strategic development and policy engagement in a physical activity and sport context</a:t>
            </a:r>
          </a:p>
        </p:txBody>
      </p:sp>
      <p:sp>
        <p:nvSpPr>
          <p:cNvPr id="3" name="Text Placeholder 2">
            <a:extLst>
              <a:ext uri="{FF2B5EF4-FFF2-40B4-BE49-F238E27FC236}">
                <a16:creationId xmlns:a16="http://schemas.microsoft.com/office/drawing/2014/main" id="{CAA33747-DFBD-71E4-5A5B-BC07926F18AF}"/>
              </a:ext>
            </a:extLst>
          </p:cNvPr>
          <p:cNvSpPr>
            <a:spLocks noGrp="1"/>
          </p:cNvSpPr>
          <p:nvPr>
            <p:ph type="body" sz="quarter" idx="14"/>
          </p:nvPr>
        </p:nvSpPr>
        <p:spPr>
          <a:xfrm>
            <a:off x="380875" y="445042"/>
            <a:ext cx="6251575" cy="1855668"/>
          </a:xfrm>
        </p:spPr>
        <p:txBody>
          <a:bodyPr/>
          <a:lstStyle/>
          <a:p>
            <a:r>
              <a:rPr lang="en-GB" dirty="0"/>
              <a:t>SDS National Survey</a:t>
            </a:r>
          </a:p>
          <a:p>
            <a:endParaRPr lang="en-GB" dirty="0"/>
          </a:p>
          <a:p>
            <a:r>
              <a:rPr lang="en-GB" dirty="0"/>
              <a:t>Purpose</a:t>
            </a:r>
          </a:p>
        </p:txBody>
      </p:sp>
    </p:spTree>
    <p:extLst>
      <p:ext uri="{BB962C8B-B14F-4D97-AF65-F5344CB8AC3E}">
        <p14:creationId xmlns:p14="http://schemas.microsoft.com/office/powerpoint/2010/main" val="3776266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4750" y="1884214"/>
            <a:ext cx="1222769" cy="122276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TextBox 4"/>
            <p:cNvSpPr txBox="1"/>
            <p:nvPr/>
          </p:nvSpPr>
          <p:spPr>
            <a:xfrm>
              <a:off x="76200" y="47625"/>
              <a:ext cx="660400" cy="688975"/>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83"/>
                </a:lnSpc>
              </a:pPr>
              <a:endParaRPr sz="800"/>
            </a:p>
          </p:txBody>
        </p:sp>
      </p:grpSp>
      <p:sp>
        <p:nvSpPr>
          <p:cNvPr id="5" name="Freeform 5"/>
          <p:cNvSpPr/>
          <p:nvPr/>
        </p:nvSpPr>
        <p:spPr>
          <a:xfrm>
            <a:off x="1168740" y="2152383"/>
            <a:ext cx="688152" cy="686431"/>
          </a:xfrm>
          <a:custGeom>
            <a:avLst/>
            <a:gdLst/>
            <a:ahLst/>
            <a:cxnLst/>
            <a:rect l="l" t="t" r="r" b="b"/>
            <a:pathLst>
              <a:path w="1032228" h="1029647">
                <a:moveTo>
                  <a:pt x="0" y="0"/>
                </a:moveTo>
                <a:lnTo>
                  <a:pt x="1032228" y="0"/>
                </a:lnTo>
                <a:lnTo>
                  <a:pt x="1032228" y="1029647"/>
                </a:lnTo>
                <a:lnTo>
                  <a:pt x="0" y="10296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9" name="Group 9"/>
          <p:cNvGrpSpPr/>
          <p:nvPr/>
        </p:nvGrpSpPr>
        <p:grpSpPr>
          <a:xfrm>
            <a:off x="854750" y="3859097"/>
            <a:ext cx="1222769" cy="122276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1" name="TextBox 11"/>
            <p:cNvSpPr txBox="1"/>
            <p:nvPr/>
          </p:nvSpPr>
          <p:spPr>
            <a:xfrm>
              <a:off x="76200" y="47625"/>
              <a:ext cx="660400" cy="688975"/>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83"/>
                </a:lnSpc>
              </a:pPr>
              <a:endParaRPr sz="800"/>
            </a:p>
          </p:txBody>
        </p:sp>
      </p:grpSp>
      <p:grpSp>
        <p:nvGrpSpPr>
          <p:cNvPr id="12" name="Group 12"/>
          <p:cNvGrpSpPr/>
          <p:nvPr/>
        </p:nvGrpSpPr>
        <p:grpSpPr>
          <a:xfrm>
            <a:off x="6297630" y="3859097"/>
            <a:ext cx="1222769" cy="122276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4" name="TextBox 14"/>
            <p:cNvSpPr txBox="1"/>
            <p:nvPr/>
          </p:nvSpPr>
          <p:spPr>
            <a:xfrm>
              <a:off x="76200" y="57150"/>
              <a:ext cx="660400" cy="67945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191"/>
                </a:lnSpc>
              </a:pPr>
              <a:endParaRPr sz="800"/>
            </a:p>
          </p:txBody>
        </p:sp>
      </p:grpSp>
      <p:sp>
        <p:nvSpPr>
          <p:cNvPr id="15" name="Freeform 15"/>
          <p:cNvSpPr/>
          <p:nvPr/>
        </p:nvSpPr>
        <p:spPr>
          <a:xfrm>
            <a:off x="1150489" y="4146593"/>
            <a:ext cx="631291" cy="647779"/>
          </a:xfrm>
          <a:custGeom>
            <a:avLst/>
            <a:gdLst/>
            <a:ahLst/>
            <a:cxnLst/>
            <a:rect l="l" t="t" r="r" b="b"/>
            <a:pathLst>
              <a:path w="946936" h="971669">
                <a:moveTo>
                  <a:pt x="0" y="0"/>
                </a:moveTo>
                <a:lnTo>
                  <a:pt x="946936" y="0"/>
                </a:lnTo>
                <a:lnTo>
                  <a:pt x="946936" y="971669"/>
                </a:lnTo>
                <a:lnTo>
                  <a:pt x="0" y="971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6" name="Freeform 16"/>
          <p:cNvSpPr/>
          <p:nvPr/>
        </p:nvSpPr>
        <p:spPr>
          <a:xfrm>
            <a:off x="6651668" y="4213135"/>
            <a:ext cx="514694" cy="514694"/>
          </a:xfrm>
          <a:custGeom>
            <a:avLst/>
            <a:gdLst/>
            <a:ahLst/>
            <a:cxnLst/>
            <a:rect l="l" t="t" r="r" b="b"/>
            <a:pathLst>
              <a:path w="772041" h="772041">
                <a:moveTo>
                  <a:pt x="0" y="0"/>
                </a:moveTo>
                <a:lnTo>
                  <a:pt x="772041" y="0"/>
                </a:lnTo>
                <a:lnTo>
                  <a:pt x="772041" y="772041"/>
                </a:lnTo>
                <a:lnTo>
                  <a:pt x="0" y="77204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8" name="AutoShape 18"/>
          <p:cNvSpPr/>
          <p:nvPr/>
        </p:nvSpPr>
        <p:spPr>
          <a:xfrm>
            <a:off x="-951017" y="1488751"/>
            <a:ext cx="14094033" cy="0"/>
          </a:xfrm>
          <a:prstGeom prst="line">
            <a:avLst/>
          </a:prstGeom>
          <a:ln w="47625" cap="flat">
            <a:solidFill>
              <a:srgbClr val="93A23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9" name="Freeform 19"/>
          <p:cNvSpPr/>
          <p:nvPr/>
        </p:nvSpPr>
        <p:spPr>
          <a:xfrm>
            <a:off x="8884211" y="243462"/>
            <a:ext cx="2104665" cy="502821"/>
          </a:xfrm>
          <a:custGeom>
            <a:avLst/>
            <a:gdLst/>
            <a:ahLst/>
            <a:cxnLst/>
            <a:rect l="l" t="t" r="r" b="b"/>
            <a:pathLst>
              <a:path w="3156998" h="754232">
                <a:moveTo>
                  <a:pt x="0" y="0"/>
                </a:moveTo>
                <a:lnTo>
                  <a:pt x="3156998" y="0"/>
                </a:lnTo>
                <a:lnTo>
                  <a:pt x="3156998" y="754232"/>
                </a:lnTo>
                <a:lnTo>
                  <a:pt x="0" y="754232"/>
                </a:lnTo>
                <a:lnTo>
                  <a:pt x="0" y="0"/>
                </a:lnTo>
                <a:close/>
              </a:path>
            </a:pathLst>
          </a:custGeom>
          <a:blipFill>
            <a:blip r:embed="rId9"/>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0" name="Freeform 20"/>
          <p:cNvSpPr/>
          <p:nvPr/>
        </p:nvSpPr>
        <p:spPr>
          <a:xfrm>
            <a:off x="11162188" y="303945"/>
            <a:ext cx="688026" cy="381855"/>
          </a:xfrm>
          <a:custGeom>
            <a:avLst/>
            <a:gdLst/>
            <a:ahLst/>
            <a:cxnLst/>
            <a:rect l="l" t="t" r="r" b="b"/>
            <a:pathLst>
              <a:path w="1032039" h="572782">
                <a:moveTo>
                  <a:pt x="0" y="0"/>
                </a:moveTo>
                <a:lnTo>
                  <a:pt x="1032038" y="0"/>
                </a:lnTo>
                <a:lnTo>
                  <a:pt x="1032038" y="572782"/>
                </a:lnTo>
                <a:lnTo>
                  <a:pt x="0" y="572782"/>
                </a:lnTo>
                <a:lnTo>
                  <a:pt x="0" y="0"/>
                </a:lnTo>
                <a:close/>
              </a:path>
            </a:pathLst>
          </a:custGeom>
          <a:blipFill>
            <a:blip r:embed="rId10"/>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1" name="Freeform 21"/>
          <p:cNvSpPr/>
          <p:nvPr/>
        </p:nvSpPr>
        <p:spPr>
          <a:xfrm>
            <a:off x="0" y="5882349"/>
            <a:ext cx="12192000" cy="944880"/>
          </a:xfrm>
          <a:custGeom>
            <a:avLst/>
            <a:gdLst/>
            <a:ahLst/>
            <a:cxnLst/>
            <a:rect l="l" t="t" r="r" b="b"/>
            <a:pathLst>
              <a:path w="18288000" h="1417320">
                <a:moveTo>
                  <a:pt x="0" y="0"/>
                </a:moveTo>
                <a:lnTo>
                  <a:pt x="18288000" y="0"/>
                </a:lnTo>
                <a:lnTo>
                  <a:pt x="18288000" y="1417320"/>
                </a:lnTo>
                <a:lnTo>
                  <a:pt x="0" y="14173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2" name="TextBox 22"/>
          <p:cNvSpPr txBox="1"/>
          <p:nvPr/>
        </p:nvSpPr>
        <p:spPr>
          <a:xfrm>
            <a:off x="2248969" y="2709382"/>
            <a:ext cx="2985437"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a:solidFill>
                  <a:srgbClr val="230773"/>
                </a:solidFill>
                <a:latin typeface="Arial Bold Italics"/>
                <a:ea typeface="Arial Bold Italics"/>
                <a:cs typeface="Arial Bold Italics"/>
                <a:sym typeface="Arial Bold Italics"/>
              </a:rPr>
              <a:t>Scottish Census, 2022​</a:t>
            </a:r>
          </a:p>
        </p:txBody>
      </p:sp>
      <p:sp>
        <p:nvSpPr>
          <p:cNvPr id="24" name="TextBox 24"/>
          <p:cNvSpPr txBox="1"/>
          <p:nvPr/>
        </p:nvSpPr>
        <p:spPr>
          <a:xfrm>
            <a:off x="2251679" y="4919547"/>
            <a:ext cx="3648112" cy="4653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a:solidFill>
                  <a:srgbClr val="230773"/>
                </a:solidFill>
                <a:latin typeface="Arial Bold Italics"/>
                <a:ea typeface="Arial Bold Italics"/>
                <a:cs typeface="Arial Bold Italics"/>
                <a:sym typeface="Arial Bold Italics"/>
              </a:rPr>
              <a:t>Observatory for Sport &amp; University of</a:t>
            </a:r>
          </a:p>
          <a:p>
            <a:pPr algn="l">
              <a:lnSpc>
                <a:spcPts val="1867"/>
              </a:lnSpc>
            </a:pPr>
            <a:r>
              <a:rPr lang="en-US" sz="1333" b="1" i="1">
                <a:solidFill>
                  <a:srgbClr val="230773"/>
                </a:solidFill>
                <a:latin typeface="Arial Bold Italics"/>
                <a:ea typeface="Arial Bold Italics"/>
                <a:cs typeface="Arial Bold Italics"/>
                <a:sym typeface="Arial Bold Italics"/>
              </a:rPr>
              <a:t>West of Scotland Research 2021​</a:t>
            </a:r>
          </a:p>
        </p:txBody>
      </p:sp>
      <p:sp>
        <p:nvSpPr>
          <p:cNvPr id="25" name="TextBox 25"/>
          <p:cNvSpPr txBox="1"/>
          <p:nvPr/>
        </p:nvSpPr>
        <p:spPr>
          <a:xfrm>
            <a:off x="2251679" y="3827347"/>
            <a:ext cx="3648112" cy="10244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1983"/>
              </a:lnSpc>
            </a:pPr>
            <a:r>
              <a:rPr lang="en-US" sz="1666" i="1" dirty="0">
                <a:solidFill>
                  <a:srgbClr val="230773"/>
                </a:solidFill>
                <a:latin typeface="Arial Italics"/>
                <a:ea typeface="Arial Italics"/>
                <a:cs typeface="Arial Italics"/>
                <a:sym typeface="Arial Italics"/>
              </a:rPr>
              <a:t>“it would be logical for the benefit system to encourage rather than discourage participation in health-enhancing exercise.” </a:t>
            </a:r>
          </a:p>
        </p:txBody>
      </p:sp>
      <p:sp>
        <p:nvSpPr>
          <p:cNvPr id="26" name="TextBox 26"/>
          <p:cNvSpPr txBox="1"/>
          <p:nvPr/>
        </p:nvSpPr>
        <p:spPr>
          <a:xfrm>
            <a:off x="7634488" y="4919547"/>
            <a:ext cx="3025485"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a:solidFill>
                  <a:srgbClr val="230773"/>
                </a:solidFill>
                <a:latin typeface="Arial Bold Italics"/>
                <a:ea typeface="Arial Bold Italics"/>
                <a:cs typeface="Arial Bold Italics"/>
                <a:sym typeface="Arial Bold Italics"/>
              </a:rPr>
              <a:t>Public Health Scotland, 2024​</a:t>
            </a:r>
          </a:p>
        </p:txBody>
      </p:sp>
      <p:sp>
        <p:nvSpPr>
          <p:cNvPr id="27" name="TextBox 27"/>
          <p:cNvSpPr txBox="1"/>
          <p:nvPr/>
        </p:nvSpPr>
        <p:spPr>
          <a:xfrm>
            <a:off x="7634488" y="3786466"/>
            <a:ext cx="3648112" cy="10244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1983"/>
              </a:lnSpc>
            </a:pPr>
            <a:r>
              <a:rPr lang="en-US" sz="1666">
                <a:solidFill>
                  <a:srgbClr val="230773"/>
                </a:solidFill>
                <a:latin typeface="Arial"/>
                <a:ea typeface="Arial"/>
                <a:cs typeface="Arial"/>
                <a:sym typeface="Arial"/>
              </a:rPr>
              <a:t>An estimated 3,185 deaths and over 11,000 disability-adjusted life are attributable to physical inactivity in Scotland.</a:t>
            </a:r>
          </a:p>
        </p:txBody>
      </p:sp>
      <p:sp>
        <p:nvSpPr>
          <p:cNvPr id="28" name="TextBox 28"/>
          <p:cNvSpPr txBox="1"/>
          <p:nvPr/>
        </p:nvSpPr>
        <p:spPr>
          <a:xfrm>
            <a:off x="4431249" y="552450"/>
            <a:ext cx="3727341" cy="54938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667"/>
              </a:lnSpc>
            </a:pPr>
            <a:r>
              <a:rPr lang="en-US" sz="3334" b="1">
                <a:solidFill>
                  <a:srgbClr val="230773"/>
                </a:solidFill>
                <a:latin typeface="Arial Bold"/>
                <a:ea typeface="Arial Bold"/>
                <a:cs typeface="Arial Bold"/>
                <a:sym typeface="Arial Bold"/>
              </a:rPr>
              <a:t>Existing Evidence</a:t>
            </a:r>
          </a:p>
        </p:txBody>
      </p:sp>
      <p:sp>
        <p:nvSpPr>
          <p:cNvPr id="29" name="TextBox 29"/>
          <p:cNvSpPr txBox="1"/>
          <p:nvPr/>
        </p:nvSpPr>
        <p:spPr>
          <a:xfrm>
            <a:off x="2250494" y="2035380"/>
            <a:ext cx="2733017" cy="6096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499"/>
              </a:lnSpc>
              <a:spcBef>
                <a:spcPct val="0"/>
              </a:spcBef>
            </a:pPr>
            <a:r>
              <a:rPr lang="en-US" sz="1666" spc="49" dirty="0">
                <a:solidFill>
                  <a:srgbClr val="230773"/>
                </a:solidFill>
                <a:latin typeface="Arial"/>
                <a:ea typeface="Arial"/>
                <a:cs typeface="Arial"/>
                <a:sym typeface="Arial"/>
              </a:rPr>
              <a:t>24% of people in Scotland have a disability </a:t>
            </a:r>
          </a:p>
        </p:txBody>
      </p:sp>
      <p:grpSp>
        <p:nvGrpSpPr>
          <p:cNvPr id="32" name="Group 31">
            <a:extLst>
              <a:ext uri="{FF2B5EF4-FFF2-40B4-BE49-F238E27FC236}">
                <a16:creationId xmlns:a16="http://schemas.microsoft.com/office/drawing/2014/main" id="{1B79C903-2848-77BA-9074-716FF014D953}"/>
              </a:ext>
            </a:extLst>
          </p:cNvPr>
          <p:cNvGrpSpPr/>
          <p:nvPr/>
        </p:nvGrpSpPr>
        <p:grpSpPr>
          <a:xfrm>
            <a:off x="6294920" y="2120632"/>
            <a:ext cx="5572335" cy="1227966"/>
            <a:chOff x="6294920" y="2120632"/>
            <a:chExt cx="5572335" cy="1227966"/>
          </a:xfrm>
        </p:grpSpPr>
        <p:grpSp>
          <p:nvGrpSpPr>
            <p:cNvPr id="6" name="Group 6"/>
            <p:cNvGrpSpPr/>
            <p:nvPr/>
          </p:nvGrpSpPr>
          <p:grpSpPr>
            <a:xfrm>
              <a:off x="6294920" y="2125829"/>
              <a:ext cx="1222769" cy="122276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TextBox 8"/>
              <p:cNvSpPr txBox="1"/>
              <p:nvPr/>
            </p:nvSpPr>
            <p:spPr>
              <a:xfrm>
                <a:off x="76200" y="57150"/>
                <a:ext cx="660400" cy="67945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191"/>
                  </a:lnSpc>
                </a:pPr>
                <a:endParaRPr sz="800"/>
              </a:p>
            </p:txBody>
          </p:sp>
        </p:grpSp>
        <p:sp>
          <p:nvSpPr>
            <p:cNvPr id="17" name="Freeform 17"/>
            <p:cNvSpPr/>
            <p:nvPr/>
          </p:nvSpPr>
          <p:spPr>
            <a:xfrm>
              <a:off x="6588193" y="2459011"/>
              <a:ext cx="636223" cy="556406"/>
            </a:xfrm>
            <a:custGeom>
              <a:avLst/>
              <a:gdLst/>
              <a:ahLst/>
              <a:cxnLst/>
              <a:rect l="l" t="t" r="r" b="b"/>
              <a:pathLst>
                <a:path w="954335" h="834609">
                  <a:moveTo>
                    <a:pt x="0" y="0"/>
                  </a:moveTo>
                  <a:lnTo>
                    <a:pt x="954335" y="0"/>
                  </a:lnTo>
                  <a:lnTo>
                    <a:pt x="954335" y="834609"/>
                  </a:lnTo>
                  <a:lnTo>
                    <a:pt x="0" y="8346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3" name="TextBox 23"/>
            <p:cNvSpPr txBox="1"/>
            <p:nvPr/>
          </p:nvSpPr>
          <p:spPr>
            <a:xfrm>
              <a:off x="7631778" y="2120632"/>
              <a:ext cx="4235477" cy="49744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1983"/>
                </a:lnSpc>
              </a:pPr>
              <a:r>
                <a:rPr lang="en-US" sz="1666" dirty="0">
                  <a:solidFill>
                    <a:srgbClr val="230773"/>
                  </a:solidFill>
                  <a:latin typeface="Arial"/>
                  <a:ea typeface="Arial"/>
                  <a:cs typeface="Arial"/>
                  <a:sym typeface="Arial"/>
                </a:rPr>
                <a:t>There are 627,700</a:t>
              </a:r>
            </a:p>
            <a:p>
              <a:pPr algn="just">
                <a:lnSpc>
                  <a:spcPts val="1983"/>
                </a:lnSpc>
              </a:pPr>
              <a:r>
                <a:rPr lang="en-US" sz="1666" dirty="0">
                  <a:solidFill>
                    <a:srgbClr val="230773"/>
                  </a:solidFill>
                  <a:latin typeface="Arial"/>
                  <a:ea typeface="Arial"/>
                  <a:cs typeface="Arial"/>
                  <a:sym typeface="Arial"/>
                </a:rPr>
                <a:t>unpaid carers in Scotland</a:t>
              </a:r>
            </a:p>
          </p:txBody>
        </p:sp>
        <p:sp>
          <p:nvSpPr>
            <p:cNvPr id="30" name="TextBox 30"/>
            <p:cNvSpPr txBox="1"/>
            <p:nvPr/>
          </p:nvSpPr>
          <p:spPr>
            <a:xfrm>
              <a:off x="7631778" y="2709382"/>
              <a:ext cx="2504866"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dirty="0">
                  <a:solidFill>
                    <a:srgbClr val="230773"/>
                  </a:solidFill>
                  <a:latin typeface="Arial Bold Italics"/>
                  <a:ea typeface="Arial Bold Italics"/>
                  <a:cs typeface="Arial Bold Italics"/>
                  <a:sym typeface="Arial Bold Italics"/>
                </a:rPr>
                <a:t>Scottish Census, 2022​</a:t>
              </a:r>
            </a:p>
          </p:txBody>
        </p:sp>
      </p:grpSp>
      <p:sp>
        <p:nvSpPr>
          <p:cNvPr id="31" name="TextBox 31"/>
          <p:cNvSpPr txBox="1"/>
          <p:nvPr/>
        </p:nvSpPr>
        <p:spPr>
          <a:xfrm>
            <a:off x="492302" y="6371299"/>
            <a:ext cx="2041029" cy="1714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00"/>
              </a:lnSpc>
            </a:pPr>
            <a:r>
              <a:rPr lang="en-US" sz="1000" b="1">
                <a:solidFill>
                  <a:srgbClr val="404E5D"/>
                </a:solidFill>
                <a:latin typeface="Canva Sans Bold"/>
                <a:ea typeface="Canva Sans Bold"/>
                <a:cs typeface="Canva Sans Bold"/>
                <a:sym typeface="Canva Sans Bold"/>
              </a:rPr>
              <a:t>www.scottishdisabilitysport.com</a:t>
            </a:r>
          </a:p>
        </p:txBody>
      </p:sp>
    </p:spTree>
    <p:extLst>
      <p:ext uri="{BB962C8B-B14F-4D97-AF65-F5344CB8AC3E}">
        <p14:creationId xmlns:p14="http://schemas.microsoft.com/office/powerpoint/2010/main" val="3084763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4750" y="1884214"/>
            <a:ext cx="1222769" cy="122276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TextBox 4"/>
            <p:cNvSpPr txBox="1"/>
            <p:nvPr/>
          </p:nvSpPr>
          <p:spPr>
            <a:xfrm>
              <a:off x="76200" y="47625"/>
              <a:ext cx="660400" cy="688975"/>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83"/>
                </a:lnSpc>
              </a:pPr>
              <a:endParaRPr sz="800"/>
            </a:p>
          </p:txBody>
        </p:sp>
      </p:grpSp>
      <p:grpSp>
        <p:nvGrpSpPr>
          <p:cNvPr id="8" name="Group 8"/>
          <p:cNvGrpSpPr/>
          <p:nvPr/>
        </p:nvGrpSpPr>
        <p:grpSpPr>
          <a:xfrm>
            <a:off x="852039" y="4105600"/>
            <a:ext cx="1222769" cy="122276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0" name="TextBox 10"/>
            <p:cNvSpPr txBox="1"/>
            <p:nvPr/>
          </p:nvSpPr>
          <p:spPr>
            <a:xfrm>
              <a:off x="76200" y="47625"/>
              <a:ext cx="660400" cy="688975"/>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83"/>
                </a:lnSpc>
              </a:pPr>
              <a:endParaRPr sz="800"/>
            </a:p>
          </p:txBody>
        </p:sp>
      </p:grpSp>
      <p:sp>
        <p:nvSpPr>
          <p:cNvPr id="11" name="AutoShape 11"/>
          <p:cNvSpPr/>
          <p:nvPr/>
        </p:nvSpPr>
        <p:spPr>
          <a:xfrm>
            <a:off x="-951017" y="1488751"/>
            <a:ext cx="14094033" cy="0"/>
          </a:xfrm>
          <a:prstGeom prst="line">
            <a:avLst/>
          </a:prstGeom>
          <a:ln w="47625" cap="flat">
            <a:solidFill>
              <a:srgbClr val="93A23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2" name="Freeform 12"/>
          <p:cNvSpPr/>
          <p:nvPr/>
        </p:nvSpPr>
        <p:spPr>
          <a:xfrm>
            <a:off x="8884211" y="243462"/>
            <a:ext cx="2104665" cy="502821"/>
          </a:xfrm>
          <a:custGeom>
            <a:avLst/>
            <a:gdLst/>
            <a:ahLst/>
            <a:cxnLst/>
            <a:rect l="l" t="t" r="r" b="b"/>
            <a:pathLst>
              <a:path w="3156998" h="754232">
                <a:moveTo>
                  <a:pt x="0" y="0"/>
                </a:moveTo>
                <a:lnTo>
                  <a:pt x="3156998" y="0"/>
                </a:lnTo>
                <a:lnTo>
                  <a:pt x="3156998" y="754232"/>
                </a:lnTo>
                <a:lnTo>
                  <a:pt x="0" y="754232"/>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3" name="Freeform 13"/>
          <p:cNvSpPr/>
          <p:nvPr/>
        </p:nvSpPr>
        <p:spPr>
          <a:xfrm>
            <a:off x="11162188" y="303945"/>
            <a:ext cx="688026" cy="381855"/>
          </a:xfrm>
          <a:custGeom>
            <a:avLst/>
            <a:gdLst/>
            <a:ahLst/>
            <a:cxnLst/>
            <a:rect l="l" t="t" r="r" b="b"/>
            <a:pathLst>
              <a:path w="1032039" h="572782">
                <a:moveTo>
                  <a:pt x="0" y="0"/>
                </a:moveTo>
                <a:lnTo>
                  <a:pt x="1032038" y="0"/>
                </a:lnTo>
                <a:lnTo>
                  <a:pt x="1032038" y="572782"/>
                </a:lnTo>
                <a:lnTo>
                  <a:pt x="0" y="57278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4" name="Freeform 14"/>
          <p:cNvSpPr/>
          <p:nvPr/>
        </p:nvSpPr>
        <p:spPr>
          <a:xfrm>
            <a:off x="0" y="5882349"/>
            <a:ext cx="12192000" cy="944880"/>
          </a:xfrm>
          <a:custGeom>
            <a:avLst/>
            <a:gdLst/>
            <a:ahLst/>
            <a:cxnLst/>
            <a:rect l="l" t="t" r="r" b="b"/>
            <a:pathLst>
              <a:path w="18288000" h="1417320">
                <a:moveTo>
                  <a:pt x="0" y="0"/>
                </a:moveTo>
                <a:lnTo>
                  <a:pt x="18288000" y="0"/>
                </a:lnTo>
                <a:lnTo>
                  <a:pt x="18288000" y="1417320"/>
                </a:lnTo>
                <a:lnTo>
                  <a:pt x="0" y="14173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5" name="Freeform 15"/>
          <p:cNvSpPr/>
          <p:nvPr/>
        </p:nvSpPr>
        <p:spPr>
          <a:xfrm>
            <a:off x="1135622" y="2183209"/>
            <a:ext cx="655605" cy="655605"/>
          </a:xfrm>
          <a:custGeom>
            <a:avLst/>
            <a:gdLst/>
            <a:ahLst/>
            <a:cxnLst/>
            <a:rect l="l" t="t" r="r" b="b"/>
            <a:pathLst>
              <a:path w="983407" h="983407">
                <a:moveTo>
                  <a:pt x="0" y="0"/>
                </a:moveTo>
                <a:lnTo>
                  <a:pt x="983407" y="0"/>
                </a:lnTo>
                <a:lnTo>
                  <a:pt x="983407" y="983407"/>
                </a:lnTo>
                <a:lnTo>
                  <a:pt x="0" y="9834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7" name="Freeform 17"/>
          <p:cNvSpPr/>
          <p:nvPr/>
        </p:nvSpPr>
        <p:spPr>
          <a:xfrm>
            <a:off x="1149864" y="4443973"/>
            <a:ext cx="627119" cy="563623"/>
          </a:xfrm>
          <a:custGeom>
            <a:avLst/>
            <a:gdLst/>
            <a:ahLst/>
            <a:cxnLst/>
            <a:rect l="l" t="t" r="r" b="b"/>
            <a:pathLst>
              <a:path w="940678" h="845435">
                <a:moveTo>
                  <a:pt x="0" y="0"/>
                </a:moveTo>
                <a:lnTo>
                  <a:pt x="940679" y="0"/>
                </a:lnTo>
                <a:lnTo>
                  <a:pt x="940679" y="845435"/>
                </a:lnTo>
                <a:lnTo>
                  <a:pt x="0" y="8454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8" name="TextBox 18"/>
          <p:cNvSpPr txBox="1"/>
          <p:nvPr/>
        </p:nvSpPr>
        <p:spPr>
          <a:xfrm>
            <a:off x="2248969" y="2979690"/>
            <a:ext cx="2985437" cy="4653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a:solidFill>
                  <a:srgbClr val="230773"/>
                </a:solidFill>
                <a:latin typeface="Arial Bold Italics"/>
                <a:ea typeface="Arial Bold Italics"/>
                <a:cs typeface="Arial Bold Italics"/>
                <a:sym typeface="Arial Bold Italics"/>
              </a:rPr>
              <a:t>Disability Equality Scotland,</a:t>
            </a:r>
          </a:p>
          <a:p>
            <a:pPr algn="l">
              <a:lnSpc>
                <a:spcPts val="1867"/>
              </a:lnSpc>
            </a:pPr>
            <a:r>
              <a:rPr lang="en-US" sz="1333" b="1" i="1">
                <a:solidFill>
                  <a:srgbClr val="230773"/>
                </a:solidFill>
                <a:latin typeface="Arial Bold Italics"/>
                <a:ea typeface="Arial Bold Italics"/>
                <a:cs typeface="Arial Bold Italics"/>
                <a:sym typeface="Arial Bold Italics"/>
              </a:rPr>
              <a:t>Cost of Living Survey 2024​</a:t>
            </a:r>
          </a:p>
        </p:txBody>
      </p:sp>
      <p:sp>
        <p:nvSpPr>
          <p:cNvPr id="20" name="TextBox 20"/>
          <p:cNvSpPr txBox="1"/>
          <p:nvPr/>
        </p:nvSpPr>
        <p:spPr>
          <a:xfrm>
            <a:off x="2248969" y="5271220"/>
            <a:ext cx="3648112"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a:solidFill>
                  <a:srgbClr val="230773"/>
                </a:solidFill>
                <a:latin typeface="Arial Bold Italics"/>
                <a:ea typeface="Arial Bold Italics"/>
                <a:cs typeface="Arial Bold Italics"/>
                <a:sym typeface="Arial Bold Italics"/>
              </a:rPr>
              <a:t>Scope, 2024​</a:t>
            </a:r>
          </a:p>
        </p:txBody>
      </p:sp>
      <p:sp>
        <p:nvSpPr>
          <p:cNvPr id="21" name="TextBox 21"/>
          <p:cNvSpPr txBox="1"/>
          <p:nvPr/>
        </p:nvSpPr>
        <p:spPr>
          <a:xfrm>
            <a:off x="2248969" y="4188877"/>
            <a:ext cx="3648112" cy="10244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1983"/>
              </a:lnSpc>
            </a:pPr>
            <a:r>
              <a:rPr lang="en-US" sz="1666">
                <a:solidFill>
                  <a:srgbClr val="230773"/>
                </a:solidFill>
                <a:latin typeface="Arial"/>
                <a:ea typeface="Arial"/>
                <a:cs typeface="Arial"/>
                <a:sym typeface="Arial"/>
              </a:rPr>
              <a:t>On average, disabled households need an additional £1,010 a month to have the same standard of living as non-disabled households.</a:t>
            </a:r>
          </a:p>
        </p:txBody>
      </p:sp>
      <p:sp>
        <p:nvSpPr>
          <p:cNvPr id="22" name="TextBox 22"/>
          <p:cNvSpPr txBox="1"/>
          <p:nvPr/>
        </p:nvSpPr>
        <p:spPr>
          <a:xfrm>
            <a:off x="4431249" y="552450"/>
            <a:ext cx="3727341" cy="54938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667"/>
              </a:lnSpc>
            </a:pPr>
            <a:r>
              <a:rPr lang="en-US" sz="3334" b="1" dirty="0">
                <a:solidFill>
                  <a:srgbClr val="230773"/>
                </a:solidFill>
                <a:latin typeface="Arial Bold"/>
                <a:ea typeface="Arial Bold"/>
                <a:cs typeface="Arial Bold"/>
                <a:sym typeface="Arial Bold"/>
              </a:rPr>
              <a:t>Existing Evidence</a:t>
            </a:r>
          </a:p>
        </p:txBody>
      </p:sp>
      <p:sp>
        <p:nvSpPr>
          <p:cNvPr id="23" name="TextBox 23"/>
          <p:cNvSpPr txBox="1"/>
          <p:nvPr/>
        </p:nvSpPr>
        <p:spPr>
          <a:xfrm>
            <a:off x="2248969" y="1978073"/>
            <a:ext cx="3936475" cy="9525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499"/>
              </a:lnSpc>
              <a:spcBef>
                <a:spcPct val="0"/>
              </a:spcBef>
            </a:pPr>
            <a:r>
              <a:rPr lang="en-US" sz="1666">
                <a:solidFill>
                  <a:srgbClr val="230773"/>
                </a:solidFill>
                <a:latin typeface="Arial"/>
                <a:ea typeface="Arial"/>
                <a:cs typeface="Arial"/>
                <a:sym typeface="Arial"/>
              </a:rPr>
              <a:t>43% of disabled people said it costs a lot of money to run their independent living equipment that they need to survive.</a:t>
            </a:r>
          </a:p>
        </p:txBody>
      </p:sp>
      <p:grpSp>
        <p:nvGrpSpPr>
          <p:cNvPr id="27" name="Group 26">
            <a:extLst>
              <a:ext uri="{FF2B5EF4-FFF2-40B4-BE49-F238E27FC236}">
                <a16:creationId xmlns:a16="http://schemas.microsoft.com/office/drawing/2014/main" id="{D4A83F08-433B-42AD-E01D-EE9F97ED3584}"/>
              </a:ext>
            </a:extLst>
          </p:cNvPr>
          <p:cNvGrpSpPr/>
          <p:nvPr/>
        </p:nvGrpSpPr>
        <p:grpSpPr>
          <a:xfrm>
            <a:off x="6095999" y="3988224"/>
            <a:ext cx="5864453" cy="2038744"/>
            <a:chOff x="6185444" y="2807064"/>
            <a:chExt cx="5864453" cy="2038744"/>
          </a:xfrm>
        </p:grpSpPr>
        <p:grpSp>
          <p:nvGrpSpPr>
            <p:cNvPr id="5" name="Group 5"/>
            <p:cNvGrpSpPr/>
            <p:nvPr/>
          </p:nvGrpSpPr>
          <p:grpSpPr>
            <a:xfrm>
              <a:off x="6185444" y="2856411"/>
              <a:ext cx="1222769" cy="122276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dirty="0"/>
              </a:p>
            </p:txBody>
          </p:sp>
          <p:sp>
            <p:nvSpPr>
              <p:cNvPr id="7" name="TextBox 7"/>
              <p:cNvSpPr txBox="1"/>
              <p:nvPr/>
            </p:nvSpPr>
            <p:spPr>
              <a:xfrm>
                <a:off x="76200" y="57150"/>
                <a:ext cx="660400" cy="67945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191"/>
                  </a:lnSpc>
                </a:pPr>
                <a:endParaRPr sz="800"/>
              </a:p>
            </p:txBody>
          </p:sp>
        </p:grpSp>
        <p:sp>
          <p:nvSpPr>
            <p:cNvPr id="16" name="Freeform 16"/>
            <p:cNvSpPr/>
            <p:nvPr/>
          </p:nvSpPr>
          <p:spPr>
            <a:xfrm>
              <a:off x="6405002" y="3158743"/>
              <a:ext cx="783653" cy="618106"/>
            </a:xfrm>
            <a:custGeom>
              <a:avLst/>
              <a:gdLst/>
              <a:ahLst/>
              <a:cxnLst/>
              <a:rect l="l" t="t" r="r" b="b"/>
              <a:pathLst>
                <a:path w="1175479" h="927159">
                  <a:moveTo>
                    <a:pt x="0" y="0"/>
                  </a:moveTo>
                  <a:lnTo>
                    <a:pt x="1175479" y="0"/>
                  </a:lnTo>
                  <a:lnTo>
                    <a:pt x="1175479" y="927159"/>
                  </a:lnTo>
                  <a:lnTo>
                    <a:pt x="0" y="92715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9" name="TextBox 19"/>
            <p:cNvSpPr txBox="1"/>
            <p:nvPr/>
          </p:nvSpPr>
          <p:spPr>
            <a:xfrm>
              <a:off x="7515952" y="2807064"/>
              <a:ext cx="3646235" cy="12721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1983"/>
                </a:lnSpc>
              </a:pPr>
              <a:r>
                <a:rPr lang="en-US" sz="1666" dirty="0">
                  <a:solidFill>
                    <a:srgbClr val="230773"/>
                  </a:solidFill>
                  <a:latin typeface="Arial"/>
                  <a:ea typeface="Arial"/>
                  <a:cs typeface="Arial"/>
                  <a:sym typeface="Arial"/>
                </a:rPr>
                <a:t>People living with disability are at least twice as likely to be physically inactive as those without disability, increasing the risk of disease, poor mental health and social well-being.</a:t>
              </a:r>
            </a:p>
          </p:txBody>
        </p:sp>
        <p:sp>
          <p:nvSpPr>
            <p:cNvPr id="24" name="TextBox 24"/>
            <p:cNvSpPr txBox="1"/>
            <p:nvPr/>
          </p:nvSpPr>
          <p:spPr>
            <a:xfrm>
              <a:off x="7515952" y="4117675"/>
              <a:ext cx="4533945" cy="7281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dirty="0">
                  <a:solidFill>
                    <a:srgbClr val="230773"/>
                  </a:solidFill>
                  <a:latin typeface="Arial Bold Italics"/>
                  <a:ea typeface="Arial Bold Italics"/>
                  <a:cs typeface="Arial Bold Italics"/>
                  <a:sym typeface="Arial Bold Italics"/>
                </a:rPr>
                <a:t>The First Global Physical Activity and Sedentary Behavior Guidelines for People Living With Disability, Carty et al, 2021</a:t>
              </a:r>
            </a:p>
          </p:txBody>
        </p:sp>
      </p:grpSp>
      <p:sp>
        <p:nvSpPr>
          <p:cNvPr id="25" name="TextBox 25"/>
          <p:cNvSpPr txBox="1"/>
          <p:nvPr/>
        </p:nvSpPr>
        <p:spPr>
          <a:xfrm>
            <a:off x="492302" y="6371299"/>
            <a:ext cx="2041029" cy="1714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00"/>
              </a:lnSpc>
            </a:pPr>
            <a:r>
              <a:rPr lang="en-US" sz="1000" b="1">
                <a:solidFill>
                  <a:srgbClr val="404E5D"/>
                </a:solidFill>
                <a:latin typeface="Canva Sans Bold"/>
                <a:ea typeface="Canva Sans Bold"/>
                <a:cs typeface="Canva Sans Bold"/>
                <a:sym typeface="Canva Sans Bold"/>
              </a:rPr>
              <a:t>www.scottishdisabilitysport.com</a:t>
            </a:r>
          </a:p>
        </p:txBody>
      </p:sp>
      <p:grpSp>
        <p:nvGrpSpPr>
          <p:cNvPr id="33" name="Group 32">
            <a:extLst>
              <a:ext uri="{FF2B5EF4-FFF2-40B4-BE49-F238E27FC236}">
                <a16:creationId xmlns:a16="http://schemas.microsoft.com/office/drawing/2014/main" id="{AC5F47F5-0B2A-1092-15C5-2503EF993BDA}"/>
              </a:ext>
            </a:extLst>
          </p:cNvPr>
          <p:cNvGrpSpPr/>
          <p:nvPr/>
        </p:nvGrpSpPr>
        <p:grpSpPr>
          <a:xfrm>
            <a:off x="6095999" y="1955861"/>
            <a:ext cx="5572335" cy="1388942"/>
            <a:chOff x="6294920" y="2120632"/>
            <a:chExt cx="5572335" cy="1388942"/>
          </a:xfrm>
        </p:grpSpPr>
        <p:grpSp>
          <p:nvGrpSpPr>
            <p:cNvPr id="34" name="Group 6">
              <a:extLst>
                <a:ext uri="{FF2B5EF4-FFF2-40B4-BE49-F238E27FC236}">
                  <a16:creationId xmlns:a16="http://schemas.microsoft.com/office/drawing/2014/main" id="{4F305015-D8B7-2497-01D7-C3F060B5A63D}"/>
                </a:ext>
              </a:extLst>
            </p:cNvPr>
            <p:cNvGrpSpPr/>
            <p:nvPr/>
          </p:nvGrpSpPr>
          <p:grpSpPr>
            <a:xfrm>
              <a:off x="6294920" y="2125829"/>
              <a:ext cx="1222769" cy="1222769"/>
              <a:chOff x="0" y="0"/>
              <a:chExt cx="812800" cy="812800"/>
            </a:xfrm>
          </p:grpSpPr>
          <p:sp>
            <p:nvSpPr>
              <p:cNvPr id="38" name="Freeform 7">
                <a:extLst>
                  <a:ext uri="{FF2B5EF4-FFF2-40B4-BE49-F238E27FC236}">
                    <a16:creationId xmlns:a16="http://schemas.microsoft.com/office/drawing/2014/main" id="{15F91222-3987-6C20-1EE4-38D650E74F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A23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9" name="TextBox 8">
                <a:extLst>
                  <a:ext uri="{FF2B5EF4-FFF2-40B4-BE49-F238E27FC236}">
                    <a16:creationId xmlns:a16="http://schemas.microsoft.com/office/drawing/2014/main" id="{8313C84B-4DA7-4F14-9ECF-A0D82CCB9F60}"/>
                  </a:ext>
                </a:extLst>
              </p:cNvPr>
              <p:cNvSpPr txBox="1"/>
              <p:nvPr/>
            </p:nvSpPr>
            <p:spPr>
              <a:xfrm>
                <a:off x="76200" y="57150"/>
                <a:ext cx="660400" cy="67945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191"/>
                  </a:lnSpc>
                </a:pPr>
                <a:endParaRPr sz="800"/>
              </a:p>
            </p:txBody>
          </p:sp>
        </p:grpSp>
        <p:sp>
          <p:nvSpPr>
            <p:cNvPr id="35" name="Freeform 17">
              <a:extLst>
                <a:ext uri="{FF2B5EF4-FFF2-40B4-BE49-F238E27FC236}">
                  <a16:creationId xmlns:a16="http://schemas.microsoft.com/office/drawing/2014/main" id="{73FE7A29-EAB3-E3FC-4C42-2B58EF2FF0A7}"/>
                </a:ext>
              </a:extLst>
            </p:cNvPr>
            <p:cNvSpPr/>
            <p:nvPr/>
          </p:nvSpPr>
          <p:spPr>
            <a:xfrm>
              <a:off x="6588193" y="2459011"/>
              <a:ext cx="636223" cy="556406"/>
            </a:xfrm>
            <a:custGeom>
              <a:avLst/>
              <a:gdLst/>
              <a:ahLst/>
              <a:cxnLst/>
              <a:rect l="l" t="t" r="r" b="b"/>
              <a:pathLst>
                <a:path w="954335" h="834609">
                  <a:moveTo>
                    <a:pt x="0" y="0"/>
                  </a:moveTo>
                  <a:lnTo>
                    <a:pt x="954335" y="0"/>
                  </a:lnTo>
                  <a:lnTo>
                    <a:pt x="954335" y="834609"/>
                  </a:lnTo>
                  <a:lnTo>
                    <a:pt x="0" y="8346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6" name="TextBox 23">
              <a:extLst>
                <a:ext uri="{FF2B5EF4-FFF2-40B4-BE49-F238E27FC236}">
                  <a16:creationId xmlns:a16="http://schemas.microsoft.com/office/drawing/2014/main" id="{A385DA05-3D97-0505-B084-A933EF5F4DFF}"/>
                </a:ext>
              </a:extLst>
            </p:cNvPr>
            <p:cNvSpPr txBox="1"/>
            <p:nvPr/>
          </p:nvSpPr>
          <p:spPr>
            <a:xfrm>
              <a:off x="7631778" y="2120632"/>
              <a:ext cx="4235477" cy="2409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1983"/>
                </a:lnSpc>
              </a:pPr>
              <a:endParaRPr lang="en-US" sz="1666" dirty="0">
                <a:solidFill>
                  <a:srgbClr val="230773"/>
                </a:solidFill>
                <a:latin typeface="Arial"/>
                <a:ea typeface="Arial"/>
                <a:cs typeface="Arial"/>
                <a:sym typeface="Arial"/>
              </a:endParaRPr>
            </a:p>
          </p:txBody>
        </p:sp>
        <p:sp>
          <p:nvSpPr>
            <p:cNvPr id="37" name="TextBox 30">
              <a:extLst>
                <a:ext uri="{FF2B5EF4-FFF2-40B4-BE49-F238E27FC236}">
                  <a16:creationId xmlns:a16="http://schemas.microsoft.com/office/drawing/2014/main" id="{68982AFF-BC35-A9A3-7E10-A7BC9AB37C36}"/>
                </a:ext>
              </a:extLst>
            </p:cNvPr>
            <p:cNvSpPr txBox="1"/>
            <p:nvPr/>
          </p:nvSpPr>
          <p:spPr>
            <a:xfrm>
              <a:off x="7631778" y="3287910"/>
              <a:ext cx="3735681"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867"/>
                </a:lnSpc>
              </a:pPr>
              <a:r>
                <a:rPr lang="en-US" sz="1333" b="1" i="1" dirty="0">
                  <a:solidFill>
                    <a:srgbClr val="230773"/>
                  </a:solidFill>
                  <a:latin typeface="Arial Bold Italics"/>
                  <a:ea typeface="Arial Bold Italics"/>
                  <a:cs typeface="Arial Bold Italics"/>
                  <a:sym typeface="Arial Bold Italics"/>
                </a:rPr>
                <a:t>The Family Fund - The Cost of Caring, 2025​</a:t>
              </a:r>
            </a:p>
          </p:txBody>
        </p:sp>
      </p:grpSp>
      <p:sp>
        <p:nvSpPr>
          <p:cNvPr id="41" name="TextBox 40">
            <a:extLst>
              <a:ext uri="{FF2B5EF4-FFF2-40B4-BE49-F238E27FC236}">
                <a16:creationId xmlns:a16="http://schemas.microsoft.com/office/drawing/2014/main" id="{AD54378F-03CB-54D7-470F-48B55EB4316C}"/>
              </a:ext>
            </a:extLst>
          </p:cNvPr>
          <p:cNvSpPr txBox="1"/>
          <p:nvPr/>
        </p:nvSpPr>
        <p:spPr>
          <a:xfrm>
            <a:off x="7343958" y="1973261"/>
            <a:ext cx="4379335" cy="1120307"/>
          </a:xfrm>
          <a:prstGeom prst="rect">
            <a:avLst/>
          </a:prstGeom>
          <a:noFill/>
        </p:spPr>
        <p:txBody>
          <a:bodyPr wrap="square">
            <a:spAutoFit/>
          </a:bodyPr>
          <a:lstStyle/>
          <a:p>
            <a:r>
              <a:rPr lang="en-GB" sz="1670" dirty="0"/>
              <a:t>45% of families are experiencing income insufficiency, meaning they cannot meet day-to-day expenses despite receiving disability benefits.</a:t>
            </a:r>
          </a:p>
        </p:txBody>
      </p:sp>
    </p:spTree>
    <p:extLst>
      <p:ext uri="{BB962C8B-B14F-4D97-AF65-F5344CB8AC3E}">
        <p14:creationId xmlns:p14="http://schemas.microsoft.com/office/powerpoint/2010/main" val="96254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D40E63D-1516-E65A-4B74-E7FDB275F4DA}"/>
              </a:ext>
            </a:extLst>
          </p:cNvPr>
          <p:cNvPicPr>
            <a:picLocks noGrp="1" noChangeAspect="1"/>
          </p:cNvPicPr>
          <p:nvPr>
            <p:ph sz="quarter" idx="12"/>
          </p:nvPr>
        </p:nvPicPr>
        <p:blipFill>
          <a:blip r:embed="rId3"/>
          <a:stretch>
            <a:fillRect/>
          </a:stretch>
        </p:blipFill>
        <p:spPr>
          <a:xfrm>
            <a:off x="582929" y="1169043"/>
            <a:ext cx="7498211" cy="4628427"/>
          </a:xfrm>
          <a:prstGeom prst="rect">
            <a:avLst/>
          </a:prstGeom>
          <a:ln>
            <a:noFill/>
          </a:ln>
          <a:effectLst>
            <a:softEdge rad="112500"/>
          </a:effectLst>
        </p:spPr>
      </p:pic>
      <p:sp>
        <p:nvSpPr>
          <p:cNvPr id="3" name="Text Placeholder 2">
            <a:extLst>
              <a:ext uri="{FF2B5EF4-FFF2-40B4-BE49-F238E27FC236}">
                <a16:creationId xmlns:a16="http://schemas.microsoft.com/office/drawing/2014/main" id="{9EF46788-C8DB-FC62-2D4D-C53BB0C8A229}"/>
              </a:ext>
            </a:extLst>
          </p:cNvPr>
          <p:cNvSpPr>
            <a:spLocks noGrp="1"/>
          </p:cNvSpPr>
          <p:nvPr>
            <p:ph type="body" sz="quarter" idx="11"/>
          </p:nvPr>
        </p:nvSpPr>
        <p:spPr>
          <a:xfrm>
            <a:off x="582930" y="226695"/>
            <a:ext cx="11159490" cy="711200"/>
          </a:xfrm>
        </p:spPr>
        <p:txBody>
          <a:bodyPr/>
          <a:lstStyle/>
          <a:p>
            <a:r>
              <a:rPr lang="en-GB" sz="2800" dirty="0"/>
              <a:t>UK Disability Statistics: Prevalence and life experiences</a:t>
            </a:r>
          </a:p>
        </p:txBody>
      </p:sp>
      <p:pic>
        <p:nvPicPr>
          <p:cNvPr id="7" name="Picture 6">
            <a:extLst>
              <a:ext uri="{FF2B5EF4-FFF2-40B4-BE49-F238E27FC236}">
                <a16:creationId xmlns:a16="http://schemas.microsoft.com/office/drawing/2014/main" id="{AFE4AE15-B788-A057-4936-163353E9FAF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8017093" y="3903189"/>
            <a:ext cx="3496163" cy="1019317"/>
          </a:xfrm>
          <a:prstGeom prst="rect">
            <a:avLst/>
          </a:prstGeom>
          <a:ln>
            <a:noFill/>
          </a:ln>
          <a:effectLst>
            <a:softEdge rad="112500"/>
          </a:effectLst>
        </p:spPr>
      </p:pic>
    </p:spTree>
    <p:extLst>
      <p:ext uri="{BB962C8B-B14F-4D97-AF65-F5344CB8AC3E}">
        <p14:creationId xmlns:p14="http://schemas.microsoft.com/office/powerpoint/2010/main" val="3773641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289F8A2-DADE-4990-8586-8EA6F2220F50}"/>
              </a:ext>
            </a:extLst>
          </p:cNvPr>
          <p:cNvSpPr>
            <a:spLocks noGrp="1"/>
          </p:cNvSpPr>
          <p:nvPr>
            <p:ph type="body" sz="quarter" idx="14"/>
          </p:nvPr>
        </p:nvSpPr>
        <p:spPr>
          <a:xfrm>
            <a:off x="591262" y="278874"/>
            <a:ext cx="6251575" cy="1855668"/>
          </a:xfrm>
        </p:spPr>
        <p:txBody>
          <a:bodyPr/>
          <a:lstStyle/>
          <a:p>
            <a:r>
              <a:rPr lang="en-US" dirty="0"/>
              <a:t>Introduction &amp; Context</a:t>
            </a:r>
            <a:endParaRPr lang="en-GB" dirty="0"/>
          </a:p>
        </p:txBody>
      </p:sp>
      <p:graphicFrame>
        <p:nvGraphicFramePr>
          <p:cNvPr id="2" name="Content Placeholder 1">
            <a:extLst>
              <a:ext uri="{FF2B5EF4-FFF2-40B4-BE49-F238E27FC236}">
                <a16:creationId xmlns:a16="http://schemas.microsoft.com/office/drawing/2014/main" id="{14799295-8A8D-7644-FA20-326627D7E154}"/>
              </a:ext>
            </a:extLst>
          </p:cNvPr>
          <p:cNvGraphicFramePr>
            <a:graphicFrameLocks noGrp="1"/>
          </p:cNvGraphicFramePr>
          <p:nvPr>
            <p:ph sz="quarter" idx="13"/>
            <p:extLst>
              <p:ext uri="{D42A27DB-BD31-4B8C-83A1-F6EECF244321}">
                <p14:modId xmlns:p14="http://schemas.microsoft.com/office/powerpoint/2010/main" val="1399026866"/>
              </p:ext>
            </p:extLst>
          </p:nvPr>
        </p:nvGraphicFramePr>
        <p:xfrm>
          <a:off x="591262" y="1268730"/>
          <a:ext cx="6619007" cy="4382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close up of a logo&#10;&#10;AI-generated content may be incorrect.">
            <a:extLst>
              <a:ext uri="{FF2B5EF4-FFF2-40B4-BE49-F238E27FC236}">
                <a16:creationId xmlns:a16="http://schemas.microsoft.com/office/drawing/2014/main" id="{1DA44A8E-44B5-A541-965D-AB81CBB5EE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8623" y="349988"/>
            <a:ext cx="3050879" cy="521276"/>
          </a:xfrm>
          <a:prstGeom prst="rect">
            <a:avLst/>
          </a:prstGeom>
        </p:spPr>
      </p:pic>
    </p:spTree>
    <p:extLst>
      <p:ext uri="{BB962C8B-B14F-4D97-AF65-F5344CB8AC3E}">
        <p14:creationId xmlns:p14="http://schemas.microsoft.com/office/powerpoint/2010/main" val="1348819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C2C23A4-8B97-7E92-4295-3660BA5AC8C2}"/>
              </a:ext>
            </a:extLst>
          </p:cNvPr>
          <p:cNvGraphicFramePr>
            <a:graphicFrameLocks/>
          </p:cNvGraphicFramePr>
          <p:nvPr>
            <p:extLst>
              <p:ext uri="{D42A27DB-BD31-4B8C-83A1-F6EECF244321}">
                <p14:modId xmlns:p14="http://schemas.microsoft.com/office/powerpoint/2010/main" val="3044484574"/>
              </p:ext>
            </p:extLst>
          </p:nvPr>
        </p:nvGraphicFramePr>
        <p:xfrm>
          <a:off x="821569" y="267252"/>
          <a:ext cx="9808331" cy="608791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ECBE3096-C531-3928-E850-C38D1EC6B207}"/>
              </a:ext>
            </a:extLst>
          </p:cNvPr>
          <p:cNvSpPr txBox="1"/>
          <p:nvPr/>
        </p:nvSpPr>
        <p:spPr>
          <a:xfrm>
            <a:off x="1841001" y="2949216"/>
            <a:ext cx="1807171" cy="430887"/>
          </a:xfrm>
          <a:prstGeom prst="rect">
            <a:avLst/>
          </a:prstGeom>
          <a:noFill/>
        </p:spPr>
        <p:txBody>
          <a:bodyPr wrap="square" rtlCol="0">
            <a:spAutoFit/>
          </a:bodyPr>
          <a:lstStyle/>
          <a:p>
            <a:r>
              <a:rPr lang="en-GB" sz="1100"/>
              <a:t>Spinal Cord injury/ Paraplegia</a:t>
            </a:r>
          </a:p>
        </p:txBody>
      </p:sp>
      <p:sp>
        <p:nvSpPr>
          <p:cNvPr id="6" name="TextBox 5">
            <a:extLst>
              <a:ext uri="{FF2B5EF4-FFF2-40B4-BE49-F238E27FC236}">
                <a16:creationId xmlns:a16="http://schemas.microsoft.com/office/drawing/2014/main" id="{7C86306A-98E9-AA34-42F4-07143BC9E72A}"/>
              </a:ext>
            </a:extLst>
          </p:cNvPr>
          <p:cNvSpPr txBox="1"/>
          <p:nvPr/>
        </p:nvSpPr>
        <p:spPr>
          <a:xfrm>
            <a:off x="3648172" y="502830"/>
            <a:ext cx="1807171" cy="261610"/>
          </a:xfrm>
          <a:prstGeom prst="rect">
            <a:avLst/>
          </a:prstGeom>
          <a:noFill/>
        </p:spPr>
        <p:txBody>
          <a:bodyPr wrap="square" rtlCol="0">
            <a:spAutoFit/>
          </a:bodyPr>
          <a:lstStyle/>
          <a:p>
            <a:r>
              <a:rPr lang="en-GB" sz="1100"/>
              <a:t>Cardiovascular</a:t>
            </a:r>
          </a:p>
        </p:txBody>
      </p:sp>
      <p:sp>
        <p:nvSpPr>
          <p:cNvPr id="7" name="TextBox 6">
            <a:extLst>
              <a:ext uri="{FF2B5EF4-FFF2-40B4-BE49-F238E27FC236}">
                <a16:creationId xmlns:a16="http://schemas.microsoft.com/office/drawing/2014/main" id="{F44EB6DA-3CDF-E50F-35C2-96FB78C5287A}"/>
              </a:ext>
            </a:extLst>
          </p:cNvPr>
          <p:cNvSpPr txBox="1"/>
          <p:nvPr/>
        </p:nvSpPr>
        <p:spPr>
          <a:xfrm>
            <a:off x="5002541" y="61238"/>
            <a:ext cx="1807171" cy="261610"/>
          </a:xfrm>
          <a:prstGeom prst="rect">
            <a:avLst/>
          </a:prstGeom>
          <a:noFill/>
        </p:spPr>
        <p:txBody>
          <a:bodyPr wrap="square" rtlCol="0">
            <a:spAutoFit/>
          </a:bodyPr>
          <a:lstStyle/>
          <a:p>
            <a:r>
              <a:rPr lang="en-GB" sz="1100"/>
              <a:t>Spina Bifida</a:t>
            </a:r>
          </a:p>
        </p:txBody>
      </p:sp>
      <p:sp>
        <p:nvSpPr>
          <p:cNvPr id="8" name="TextBox 7">
            <a:extLst>
              <a:ext uri="{FF2B5EF4-FFF2-40B4-BE49-F238E27FC236}">
                <a16:creationId xmlns:a16="http://schemas.microsoft.com/office/drawing/2014/main" id="{AFE28BEB-7410-6EAF-2C82-1EBC483D0CE3}"/>
              </a:ext>
            </a:extLst>
          </p:cNvPr>
          <p:cNvSpPr txBox="1"/>
          <p:nvPr/>
        </p:nvSpPr>
        <p:spPr>
          <a:xfrm>
            <a:off x="4288829" y="365047"/>
            <a:ext cx="1807171" cy="261610"/>
          </a:xfrm>
          <a:prstGeom prst="rect">
            <a:avLst/>
          </a:prstGeom>
          <a:noFill/>
        </p:spPr>
        <p:txBody>
          <a:bodyPr wrap="square" rtlCol="0">
            <a:spAutoFit/>
          </a:bodyPr>
          <a:lstStyle/>
          <a:p>
            <a:r>
              <a:rPr lang="en-GB" sz="1100"/>
              <a:t>Misc MSK</a:t>
            </a:r>
          </a:p>
        </p:txBody>
      </p:sp>
      <p:cxnSp>
        <p:nvCxnSpPr>
          <p:cNvPr id="10" name="Straight Arrow Connector 9">
            <a:extLst>
              <a:ext uri="{FF2B5EF4-FFF2-40B4-BE49-F238E27FC236}">
                <a16:creationId xmlns:a16="http://schemas.microsoft.com/office/drawing/2014/main" id="{0792A129-E495-186F-FAA8-D185F37DA230}"/>
              </a:ext>
            </a:extLst>
          </p:cNvPr>
          <p:cNvCxnSpPr>
            <a:cxnSpLocks/>
            <a:stCxn id="8" idx="0"/>
          </p:cNvCxnSpPr>
          <p:nvPr/>
        </p:nvCxnSpPr>
        <p:spPr>
          <a:xfrm>
            <a:off x="5192415" y="365047"/>
            <a:ext cx="80313" cy="3924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373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CB4598-22BF-9E6E-10E2-4A8D7496F417}"/>
              </a:ext>
            </a:extLst>
          </p:cNvPr>
          <p:cNvSpPr>
            <a:spLocks noGrp="1"/>
          </p:cNvSpPr>
          <p:nvPr>
            <p:ph type="body" sz="quarter" idx="11"/>
          </p:nvPr>
        </p:nvSpPr>
        <p:spPr>
          <a:xfrm>
            <a:off x="590550" y="600075"/>
            <a:ext cx="7251700" cy="711200"/>
          </a:xfrm>
        </p:spPr>
        <p:txBody>
          <a:bodyPr>
            <a:normAutofit/>
          </a:bodyPr>
          <a:lstStyle/>
          <a:p>
            <a:r>
              <a:rPr lang="en-US"/>
              <a:t>Themes of Survey</a:t>
            </a:r>
            <a:endParaRPr lang="en-GB"/>
          </a:p>
        </p:txBody>
      </p:sp>
      <p:graphicFrame>
        <p:nvGraphicFramePr>
          <p:cNvPr id="4" name="Content Placeholder 3">
            <a:extLst>
              <a:ext uri="{FF2B5EF4-FFF2-40B4-BE49-F238E27FC236}">
                <a16:creationId xmlns:a16="http://schemas.microsoft.com/office/drawing/2014/main" id="{2B3097C9-36DF-FBFF-208B-59538B439D47}"/>
              </a:ext>
            </a:extLst>
          </p:cNvPr>
          <p:cNvGraphicFramePr>
            <a:graphicFrameLocks noGrp="1"/>
          </p:cNvGraphicFramePr>
          <p:nvPr>
            <p:ph sz="quarter" idx="12"/>
            <p:extLst>
              <p:ext uri="{D42A27DB-BD31-4B8C-83A1-F6EECF244321}">
                <p14:modId xmlns:p14="http://schemas.microsoft.com/office/powerpoint/2010/main" val="1455375127"/>
              </p:ext>
            </p:extLst>
          </p:nvPr>
        </p:nvGraphicFramePr>
        <p:xfrm>
          <a:off x="590549" y="1311275"/>
          <a:ext cx="7604327" cy="4441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2921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4AFA25-12A9-5A3C-B1F3-C417881D6461}"/>
              </a:ext>
            </a:extLst>
          </p:cNvPr>
          <p:cNvPicPr>
            <a:picLocks noChangeAspect="1"/>
          </p:cNvPicPr>
          <p:nvPr/>
        </p:nvPicPr>
        <p:blipFill>
          <a:blip r:embed="rId3"/>
          <a:stretch>
            <a:fillRect/>
          </a:stretch>
        </p:blipFill>
        <p:spPr>
          <a:xfrm>
            <a:off x="736901" y="162046"/>
            <a:ext cx="4408045" cy="5521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71C51B79-0B6B-67EF-C66B-01CDF8B76A31}"/>
              </a:ext>
            </a:extLst>
          </p:cNvPr>
          <p:cNvSpPr txBox="1"/>
          <p:nvPr/>
        </p:nvSpPr>
        <p:spPr>
          <a:xfrm>
            <a:off x="632729" y="5868893"/>
            <a:ext cx="7365377" cy="369332"/>
          </a:xfrm>
          <a:prstGeom prst="rect">
            <a:avLst/>
          </a:prstGeom>
          <a:noFill/>
        </p:spPr>
        <p:txBody>
          <a:bodyPr wrap="square" rtlCol="0">
            <a:spAutoFit/>
          </a:bodyPr>
          <a:lstStyle/>
          <a:p>
            <a:r>
              <a:rPr lang="en-GB" b="1" dirty="0"/>
              <a:t>UK Chief Medical Officer Physical Activity Guidelines</a:t>
            </a:r>
          </a:p>
        </p:txBody>
      </p:sp>
    </p:spTree>
    <p:extLst>
      <p:ext uri="{BB962C8B-B14F-4D97-AF65-F5344CB8AC3E}">
        <p14:creationId xmlns:p14="http://schemas.microsoft.com/office/powerpoint/2010/main" val="422390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30773"/>
        </a:solidFill>
        <a:effectLst/>
      </p:bgPr>
    </p:bg>
    <p:spTree>
      <p:nvGrpSpPr>
        <p:cNvPr id="1" name="">
          <a:extLst>
            <a:ext uri="{FF2B5EF4-FFF2-40B4-BE49-F238E27FC236}">
              <a16:creationId xmlns:a16="http://schemas.microsoft.com/office/drawing/2014/main" id="{14FBEE01-FF7A-2583-051A-44BEEB20EC7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ADB4487-7FEE-BA94-BF2A-C13B04967F6C}"/>
              </a:ext>
            </a:extLst>
          </p:cNvPr>
          <p:cNvGrpSpPr/>
          <p:nvPr/>
        </p:nvGrpSpPr>
        <p:grpSpPr>
          <a:xfrm>
            <a:off x="5628232" y="773879"/>
            <a:ext cx="6097003" cy="5486400"/>
            <a:chOff x="0" y="0"/>
            <a:chExt cx="5697593" cy="5126990"/>
          </a:xfrm>
        </p:grpSpPr>
        <p:sp>
          <p:nvSpPr>
            <p:cNvPr id="3" name="Freeform 3">
              <a:extLst>
                <a:ext uri="{FF2B5EF4-FFF2-40B4-BE49-F238E27FC236}">
                  <a16:creationId xmlns:a16="http://schemas.microsoft.com/office/drawing/2014/main" id="{8229855D-A8E5-12C4-479A-538BB667B2F9}"/>
                </a:ext>
              </a:extLst>
            </p:cNvPr>
            <p:cNvSpPr/>
            <p:nvPr/>
          </p:nvSpPr>
          <p:spPr>
            <a:xfrm>
              <a:off x="0" y="0"/>
              <a:ext cx="5697593" cy="5126990"/>
            </a:xfrm>
            <a:custGeom>
              <a:avLst/>
              <a:gdLst/>
              <a:ahLst/>
              <a:cxnLst/>
              <a:rect l="l" t="t" r="r" b="b"/>
              <a:pathLst>
                <a:path w="5697593" h="5126990">
                  <a:moveTo>
                    <a:pt x="2875653" y="0"/>
                  </a:moveTo>
                  <a:lnTo>
                    <a:pt x="2853913" y="0"/>
                  </a:lnTo>
                  <a:lnTo>
                    <a:pt x="2821940" y="0"/>
                  </a:lnTo>
                  <a:lnTo>
                    <a:pt x="0" y="0"/>
                  </a:lnTo>
                  <a:lnTo>
                    <a:pt x="2821940" y="2564130"/>
                  </a:lnTo>
                  <a:lnTo>
                    <a:pt x="0" y="5126990"/>
                  </a:lnTo>
                  <a:lnTo>
                    <a:pt x="2821940" y="5126990"/>
                  </a:lnTo>
                  <a:lnTo>
                    <a:pt x="2853913" y="5126990"/>
                  </a:lnTo>
                  <a:lnTo>
                    <a:pt x="2875653" y="5126990"/>
                  </a:lnTo>
                  <a:lnTo>
                    <a:pt x="5697593" y="2564130"/>
                  </a:lnTo>
                  <a:lnTo>
                    <a:pt x="2875653" y="0"/>
                  </a:lnTo>
                  <a:close/>
                </a:path>
              </a:pathLst>
            </a:custGeom>
            <a:solidFill>
              <a:srgbClr val="8F8EC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Freeform 4">
            <a:extLst>
              <a:ext uri="{FF2B5EF4-FFF2-40B4-BE49-F238E27FC236}">
                <a16:creationId xmlns:a16="http://schemas.microsoft.com/office/drawing/2014/main" id="{32640AB0-AF19-C5F0-CAB7-F21153BC009D}"/>
              </a:ext>
            </a:extLst>
          </p:cNvPr>
          <p:cNvSpPr/>
          <p:nvPr/>
        </p:nvSpPr>
        <p:spPr>
          <a:xfrm>
            <a:off x="685800" y="685800"/>
            <a:ext cx="1163612" cy="645805"/>
          </a:xfrm>
          <a:custGeom>
            <a:avLst/>
            <a:gdLst/>
            <a:ahLst/>
            <a:cxnLst/>
            <a:rect l="l" t="t" r="r" b="b"/>
            <a:pathLst>
              <a:path w="1745418" h="968707">
                <a:moveTo>
                  <a:pt x="0" y="0"/>
                </a:moveTo>
                <a:lnTo>
                  <a:pt x="1745418" y="0"/>
                </a:lnTo>
                <a:lnTo>
                  <a:pt x="1745418" y="968707"/>
                </a:lnTo>
                <a:lnTo>
                  <a:pt x="0" y="968707"/>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E729C2D-7F8E-6082-A30D-5308D2E19473}"/>
              </a:ext>
            </a:extLst>
          </p:cNvPr>
          <p:cNvSpPr txBox="1"/>
          <p:nvPr/>
        </p:nvSpPr>
        <p:spPr>
          <a:xfrm>
            <a:off x="685800" y="2262717"/>
            <a:ext cx="6212405" cy="2128788"/>
          </a:xfrm>
          <a:prstGeom prst="rect">
            <a:avLst/>
          </a:prstGeom>
        </p:spPr>
        <p:txBody>
          <a:bodyPr lIns="0" tIns="0" rIns="0" bIns="0" rtlCol="0" anchor="t">
            <a:spAutoFit/>
          </a:bodyPr>
          <a:lstStyle/>
          <a:p>
            <a:pPr marL="0" marR="0" lvl="0" indent="0" algn="l" defTabSz="609630" rtl="0" eaLnBrk="1" fontAlgn="auto" latinLnBrk="0" hangingPunct="1">
              <a:lnSpc>
                <a:spcPts val="8334"/>
              </a:lnSpc>
              <a:spcBef>
                <a:spcPts val="0"/>
              </a:spcBef>
              <a:spcAft>
                <a:spcPts val="0"/>
              </a:spcAft>
              <a:buClrTx/>
              <a:buSzTx/>
              <a:buFontTx/>
              <a:buNone/>
              <a:tabLst/>
              <a:defRPr/>
            </a:pPr>
            <a:r>
              <a:rPr kumimoji="0" lang="en-US" sz="8334" b="1" i="0" u="none" strike="noStrike" kern="1200" cap="none" spc="0" normalizeH="0" baseline="0" noProof="0">
                <a:ln>
                  <a:noFill/>
                </a:ln>
                <a:solidFill>
                  <a:srgbClr val="FFFFFF"/>
                </a:solidFill>
                <a:effectLst/>
                <a:uLnTx/>
                <a:uFillTx/>
                <a:latin typeface="Arial Bold"/>
                <a:ea typeface="Arial Bold"/>
                <a:cs typeface="Arial Bold"/>
                <a:sym typeface="Arial Bold"/>
              </a:rPr>
              <a:t>RESEARCH FINDINGS</a:t>
            </a:r>
          </a:p>
        </p:txBody>
      </p:sp>
      <p:sp>
        <p:nvSpPr>
          <p:cNvPr id="6" name="TextBox 6">
            <a:extLst>
              <a:ext uri="{FF2B5EF4-FFF2-40B4-BE49-F238E27FC236}">
                <a16:creationId xmlns:a16="http://schemas.microsoft.com/office/drawing/2014/main" id="{EF0D8108-DD38-0306-9398-5C0A02DFCE70}"/>
              </a:ext>
            </a:extLst>
          </p:cNvPr>
          <p:cNvSpPr txBox="1"/>
          <p:nvPr/>
        </p:nvSpPr>
        <p:spPr>
          <a:xfrm>
            <a:off x="685800" y="4506384"/>
            <a:ext cx="4229087" cy="1045864"/>
          </a:xfrm>
          <a:prstGeom prst="rect">
            <a:avLst/>
          </a:prstGeom>
        </p:spPr>
        <p:txBody>
          <a:bodyPr lIns="0" tIns="0" rIns="0" bIns="0" rtlCol="0" anchor="t">
            <a:spAutoFit/>
          </a:bodyPr>
          <a:lstStyle/>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Scottish Disability Sport</a:t>
            </a:r>
          </a:p>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Queen Margaret University</a:t>
            </a:r>
          </a:p>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National Survey 2025</a:t>
            </a:r>
          </a:p>
        </p:txBody>
      </p:sp>
      <p:pic>
        <p:nvPicPr>
          <p:cNvPr id="7" name="Picture 6" descr="A black background with white text&#10;&#10;AI-generated content may be incorrect.">
            <a:extLst>
              <a:ext uri="{FF2B5EF4-FFF2-40B4-BE49-F238E27FC236}">
                <a16:creationId xmlns:a16="http://schemas.microsoft.com/office/drawing/2014/main" id="{92FB1EEE-4AD7-1AA7-AC1B-69F409ED9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450" y="779541"/>
            <a:ext cx="3095685" cy="552064"/>
          </a:xfrm>
          <a:prstGeom prst="rect">
            <a:avLst/>
          </a:prstGeom>
        </p:spPr>
      </p:pic>
    </p:spTree>
    <p:extLst>
      <p:ext uri="{BB962C8B-B14F-4D97-AF65-F5344CB8AC3E}">
        <p14:creationId xmlns:p14="http://schemas.microsoft.com/office/powerpoint/2010/main" val="951910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C65E7-2433-60FC-7BA4-AB474D4FD0F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776629F2-1DC5-67B6-48D7-ECD654FBC225}"/>
              </a:ext>
            </a:extLst>
          </p:cNvPr>
          <p:cNvPicPr>
            <a:picLocks noChangeAspect="1"/>
          </p:cNvPicPr>
          <p:nvPr/>
        </p:nvPicPr>
        <p:blipFill>
          <a:blip r:embed="rId3"/>
          <a:stretch>
            <a:fillRect/>
          </a:stretch>
        </p:blipFill>
        <p:spPr>
          <a:xfrm>
            <a:off x="602254" y="1689776"/>
            <a:ext cx="4566585" cy="2663841"/>
          </a:xfrm>
          <a:prstGeom prst="rect">
            <a:avLst/>
          </a:prstGeom>
        </p:spPr>
      </p:pic>
      <p:sp>
        <p:nvSpPr>
          <p:cNvPr id="3" name="AutoShape 3">
            <a:extLst>
              <a:ext uri="{FF2B5EF4-FFF2-40B4-BE49-F238E27FC236}">
                <a16:creationId xmlns:a16="http://schemas.microsoft.com/office/drawing/2014/main" id="{FC7AED07-DC25-7063-A6EA-EC265554220D}"/>
              </a:ext>
            </a:extLst>
          </p:cNvPr>
          <p:cNvSpPr/>
          <p:nvPr/>
        </p:nvSpPr>
        <p:spPr>
          <a:xfrm flipV="1">
            <a:off x="602253" y="1776550"/>
            <a:ext cx="6420910" cy="55580"/>
          </a:xfrm>
          <a:prstGeom prst="line">
            <a:avLst/>
          </a:prstGeom>
          <a:ln w="38100" cap="flat">
            <a:solidFill>
              <a:srgbClr val="230773"/>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730F1F54-0439-801C-7002-1EBD83B788DC}"/>
              </a:ext>
            </a:extLst>
          </p:cNvPr>
          <p:cNvSpPr/>
          <p:nvPr/>
        </p:nvSpPr>
        <p:spPr>
          <a:xfrm>
            <a:off x="970540" y="4144518"/>
            <a:ext cx="3817749" cy="1790871"/>
          </a:xfrm>
          <a:custGeom>
            <a:avLst/>
            <a:gdLst/>
            <a:ahLst/>
            <a:cxnLst/>
            <a:rect l="l" t="t" r="r" b="b"/>
            <a:pathLst>
              <a:path w="5726624" h="2686307">
                <a:moveTo>
                  <a:pt x="0" y="0"/>
                </a:moveTo>
                <a:lnTo>
                  <a:pt x="5726624" y="0"/>
                </a:lnTo>
                <a:lnTo>
                  <a:pt x="5726624" y="2686308"/>
                </a:lnTo>
                <a:lnTo>
                  <a:pt x="0" y="26863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F58B7AB4-943B-88DA-BEC9-491446CDB844}"/>
              </a:ext>
            </a:extLst>
          </p:cNvPr>
          <p:cNvSpPr/>
          <p:nvPr/>
        </p:nvSpPr>
        <p:spPr>
          <a:xfrm>
            <a:off x="5420012" y="4200479"/>
            <a:ext cx="373371" cy="558202"/>
          </a:xfrm>
          <a:custGeom>
            <a:avLst/>
            <a:gdLst/>
            <a:ahLst/>
            <a:cxnLst/>
            <a:rect l="l" t="t" r="r" b="b"/>
            <a:pathLst>
              <a:path w="560057" h="837303">
                <a:moveTo>
                  <a:pt x="0" y="0"/>
                </a:moveTo>
                <a:lnTo>
                  <a:pt x="560057" y="0"/>
                </a:lnTo>
                <a:lnTo>
                  <a:pt x="560057" y="837303"/>
                </a:lnTo>
                <a:lnTo>
                  <a:pt x="0" y="8373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B6673D82-F833-1EAF-5132-36A91434EF79}"/>
              </a:ext>
            </a:extLst>
          </p:cNvPr>
          <p:cNvSpPr/>
          <p:nvPr/>
        </p:nvSpPr>
        <p:spPr>
          <a:xfrm>
            <a:off x="-2148002" y="-1340546"/>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8">
              <a:alphaModFix amt="30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4242D371-B305-03C8-5DDF-FE9B54453463}"/>
              </a:ext>
            </a:extLst>
          </p:cNvPr>
          <p:cNvSpPr/>
          <p:nvPr/>
        </p:nvSpPr>
        <p:spPr>
          <a:xfrm>
            <a:off x="-1843787" y="6240190"/>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8">
              <a:alphaModFix amt="30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a:extLst>
              <a:ext uri="{FF2B5EF4-FFF2-40B4-BE49-F238E27FC236}">
                <a16:creationId xmlns:a16="http://schemas.microsoft.com/office/drawing/2014/main" id="{050E7022-CA30-4E59-FB86-7F07594356DB}"/>
              </a:ext>
            </a:extLst>
          </p:cNvPr>
          <p:cNvSpPr/>
          <p:nvPr/>
        </p:nvSpPr>
        <p:spPr>
          <a:xfrm>
            <a:off x="10705621" y="676492"/>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1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DB04BFD6-7814-8DC0-1CEC-F64845B11FE9}"/>
              </a:ext>
            </a:extLst>
          </p:cNvPr>
          <p:cNvSpPr txBox="1"/>
          <p:nvPr/>
        </p:nvSpPr>
        <p:spPr>
          <a:xfrm>
            <a:off x="602254" y="682848"/>
            <a:ext cx="6238561" cy="908197"/>
          </a:xfrm>
          <a:prstGeom prst="rect">
            <a:avLst/>
          </a:prstGeom>
        </p:spPr>
        <p:txBody>
          <a:bodyPr wrap="square" lIns="0" tIns="0" rIns="0" bIns="0" rtlCol="0" anchor="t">
            <a:spAutoFit/>
          </a:bodyPr>
          <a:lstStyle/>
          <a:p>
            <a:pPr marL="0" marR="0" lvl="0" indent="0" algn="ctr"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a:ln>
                  <a:noFill/>
                </a:ln>
                <a:solidFill>
                  <a:srgbClr val="230773"/>
                </a:solidFill>
                <a:effectLst/>
                <a:uLnTx/>
                <a:uFillTx/>
                <a:latin typeface="Arial Bold"/>
                <a:ea typeface="Arial Bold"/>
                <a:cs typeface="Arial Bold"/>
                <a:sym typeface="Arial Bold"/>
              </a:rPr>
              <a:t>Section 2: Physical activity and sports participation </a:t>
            </a:r>
          </a:p>
        </p:txBody>
      </p:sp>
      <p:sp>
        <p:nvSpPr>
          <p:cNvPr id="18" name="TextBox 18">
            <a:extLst>
              <a:ext uri="{FF2B5EF4-FFF2-40B4-BE49-F238E27FC236}">
                <a16:creationId xmlns:a16="http://schemas.microsoft.com/office/drawing/2014/main" id="{3B27926C-3CE9-9016-362C-14DCD4D38189}"/>
              </a:ext>
            </a:extLst>
          </p:cNvPr>
          <p:cNvSpPr txBox="1"/>
          <p:nvPr/>
        </p:nvSpPr>
        <p:spPr>
          <a:xfrm>
            <a:off x="7767120" y="2330450"/>
            <a:ext cx="3401273" cy="1045864"/>
          </a:xfrm>
          <a:prstGeom prst="rect">
            <a:avLst/>
          </a:prstGeom>
        </p:spPr>
        <p:txBody>
          <a:bodyPr lIns="0" tIns="0" rIns="0" bIns="0" rtlCol="0" anchor="t">
            <a:spAutoFit/>
          </a:bodyPr>
          <a:lstStyle/>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think that their disability or</a:t>
            </a:r>
          </a:p>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health condition has an</a:t>
            </a:r>
          </a:p>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Arial"/>
                <a:cs typeface="Arial"/>
                <a:sym typeface="Arial"/>
              </a:rPr>
              <a:t>impact on their mobility</a:t>
            </a:r>
          </a:p>
        </p:txBody>
      </p:sp>
      <p:sp>
        <p:nvSpPr>
          <p:cNvPr id="20" name="TextBox 20">
            <a:extLst>
              <a:ext uri="{FF2B5EF4-FFF2-40B4-BE49-F238E27FC236}">
                <a16:creationId xmlns:a16="http://schemas.microsoft.com/office/drawing/2014/main" id="{64B69388-2705-B057-E4B3-0AD24EB9251A}"/>
              </a:ext>
            </a:extLst>
          </p:cNvPr>
          <p:cNvSpPr txBox="1"/>
          <p:nvPr/>
        </p:nvSpPr>
        <p:spPr>
          <a:xfrm>
            <a:off x="1103068" y="4627204"/>
            <a:ext cx="3552693" cy="686791"/>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230773"/>
                </a:solidFill>
                <a:effectLst/>
                <a:uLnTx/>
                <a:uFillTx/>
                <a:latin typeface="Arial"/>
                <a:ea typeface="Arial"/>
                <a:cs typeface="Arial"/>
                <a:sym typeface="Arial"/>
              </a:rPr>
              <a:t>of participants </a:t>
            </a:r>
            <a:r>
              <a:rPr kumimoji="0" lang="en-US" sz="2000" b="1" i="0" u="none" strike="noStrike" kern="1200" cap="none" spc="0" normalizeH="0" baseline="0" noProof="0">
                <a:ln>
                  <a:noFill/>
                </a:ln>
                <a:solidFill>
                  <a:srgbClr val="230773"/>
                </a:solidFill>
                <a:effectLst/>
                <a:uLnTx/>
                <a:uFillTx/>
                <a:latin typeface="Arial Bold"/>
                <a:ea typeface="Arial Bold"/>
                <a:cs typeface="Arial Bold"/>
                <a:sym typeface="Arial Bold"/>
              </a:rPr>
              <a:t>are not active </a:t>
            </a:r>
            <a:r>
              <a:rPr kumimoji="0" lang="en-US" sz="2000" i="0" u="none" strike="noStrike" kern="1200" cap="none" spc="0" normalizeH="0" baseline="0" noProof="0">
                <a:ln>
                  <a:noFill/>
                </a:ln>
                <a:solidFill>
                  <a:srgbClr val="230773"/>
                </a:solidFill>
                <a:effectLst/>
                <a:uLnTx/>
                <a:uFillTx/>
                <a:latin typeface="Arial" panose="020B0604020202020204" pitchFamily="34" charset="0"/>
                <a:ea typeface="Arial Bold"/>
                <a:cs typeface="Arial" panose="020B0604020202020204" pitchFamily="34" charset="0"/>
                <a:sym typeface="Arial Bold"/>
              </a:rPr>
              <a:t>every day of the week.</a:t>
            </a:r>
            <a:endParaRPr kumimoji="0" lang="en-US" sz="2000" i="0" u="none" strike="noStrike" kern="1200" cap="none" spc="0" normalizeH="0" baseline="0" noProof="0">
              <a:ln>
                <a:noFill/>
              </a:ln>
              <a:solidFill>
                <a:srgbClr val="230773"/>
              </a:solidFill>
              <a:effectLst/>
              <a:uLnTx/>
              <a:uFillTx/>
              <a:latin typeface="Arial" panose="020B0604020202020204" pitchFamily="34" charset="0"/>
              <a:ea typeface="Arial"/>
              <a:cs typeface="Arial" panose="020B0604020202020204" pitchFamily="34" charset="0"/>
              <a:sym typeface="Arial"/>
            </a:endParaRPr>
          </a:p>
        </p:txBody>
      </p:sp>
      <p:grpSp>
        <p:nvGrpSpPr>
          <p:cNvPr id="13" name="Group 12">
            <a:extLst>
              <a:ext uri="{FF2B5EF4-FFF2-40B4-BE49-F238E27FC236}">
                <a16:creationId xmlns:a16="http://schemas.microsoft.com/office/drawing/2014/main" id="{035995DB-601A-DF2F-CB02-D04D90117DB5}"/>
              </a:ext>
            </a:extLst>
          </p:cNvPr>
          <p:cNvGrpSpPr/>
          <p:nvPr/>
        </p:nvGrpSpPr>
        <p:grpSpPr>
          <a:xfrm>
            <a:off x="6397465" y="3602777"/>
            <a:ext cx="5349720" cy="1326786"/>
            <a:chOff x="6240026" y="4117069"/>
            <a:chExt cx="5349720" cy="1326786"/>
          </a:xfrm>
        </p:grpSpPr>
        <p:grpSp>
          <p:nvGrpSpPr>
            <p:cNvPr id="8" name="Group 8">
              <a:extLst>
                <a:ext uri="{FF2B5EF4-FFF2-40B4-BE49-F238E27FC236}">
                  <a16:creationId xmlns:a16="http://schemas.microsoft.com/office/drawing/2014/main" id="{74B3D458-B89C-8424-51A5-7A58E7825E24}"/>
                </a:ext>
              </a:extLst>
            </p:cNvPr>
            <p:cNvGrpSpPr/>
            <p:nvPr/>
          </p:nvGrpSpPr>
          <p:grpSpPr>
            <a:xfrm>
              <a:off x="6240026" y="4117069"/>
              <a:ext cx="5349720" cy="1326786"/>
              <a:chOff x="0" y="0"/>
              <a:chExt cx="2111197" cy="332188"/>
            </a:xfrm>
          </p:grpSpPr>
          <p:sp>
            <p:nvSpPr>
              <p:cNvPr id="9" name="Freeform 9">
                <a:extLst>
                  <a:ext uri="{FF2B5EF4-FFF2-40B4-BE49-F238E27FC236}">
                    <a16:creationId xmlns:a16="http://schemas.microsoft.com/office/drawing/2014/main" id="{8587C713-3FEA-BDF1-8FBE-9DC685966F80}"/>
                  </a:ext>
                </a:extLst>
              </p:cNvPr>
              <p:cNvSpPr/>
              <p:nvPr/>
            </p:nvSpPr>
            <p:spPr>
              <a:xfrm>
                <a:off x="0" y="0"/>
                <a:ext cx="2111197" cy="332188"/>
              </a:xfrm>
              <a:custGeom>
                <a:avLst/>
                <a:gdLst/>
                <a:ahLst/>
                <a:cxnLst/>
                <a:rect l="l" t="t" r="r" b="b"/>
                <a:pathLst>
                  <a:path w="2111197" h="332188">
                    <a:moveTo>
                      <a:pt x="0" y="0"/>
                    </a:moveTo>
                    <a:lnTo>
                      <a:pt x="2111197" y="0"/>
                    </a:lnTo>
                    <a:lnTo>
                      <a:pt x="2111197" y="332188"/>
                    </a:lnTo>
                    <a:lnTo>
                      <a:pt x="0" y="332188"/>
                    </a:lnTo>
                    <a:close/>
                  </a:path>
                </a:pathLst>
              </a:custGeom>
              <a:solidFill>
                <a:schemeClr val="accent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FD87C25B-2501-F702-D2A9-D2AC426FB6F1}"/>
                  </a:ext>
                </a:extLst>
              </p:cNvPr>
              <p:cNvSpPr txBox="1"/>
              <p:nvPr/>
            </p:nvSpPr>
            <p:spPr>
              <a:xfrm>
                <a:off x="0" y="-28575"/>
                <a:ext cx="2111197" cy="360763"/>
              </a:xfrm>
              <a:prstGeom prst="rect">
                <a:avLst/>
              </a:prstGeom>
            </p:spPr>
            <p:txBody>
              <a:bodyPr lIns="33867" tIns="33867" rIns="33867" bIns="33867" rtlCol="0" anchor="ctr"/>
              <a:lstStyle/>
              <a:p>
                <a:pPr marL="0" marR="0" lvl="0" indent="0" algn="ctr" defTabSz="609630" rtl="0" eaLnBrk="1" fontAlgn="auto" latinLnBrk="0" hangingPunct="1">
                  <a:lnSpc>
                    <a:spcPts val="12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TextBox 21">
              <a:extLst>
                <a:ext uri="{FF2B5EF4-FFF2-40B4-BE49-F238E27FC236}">
                  <a16:creationId xmlns:a16="http://schemas.microsoft.com/office/drawing/2014/main" id="{9810F1C2-98B6-E2C7-09E8-64A5F5DE5089}"/>
                </a:ext>
              </a:extLst>
            </p:cNvPr>
            <p:cNvSpPr txBox="1"/>
            <p:nvPr/>
          </p:nvSpPr>
          <p:spPr>
            <a:xfrm>
              <a:off x="6729407" y="4330508"/>
              <a:ext cx="1372921" cy="748795"/>
            </a:xfrm>
            <a:prstGeom prst="rect">
              <a:avLst/>
            </a:prstGeom>
          </p:spPr>
          <p:txBody>
            <a:bodyPr lIns="0" tIns="0" rIns="0" bIns="0" rtlCol="0" anchor="t">
              <a:spAutoFit/>
            </a:bodyPr>
            <a:lstStyle/>
            <a:p>
              <a:pPr marL="0" marR="0" lvl="0" indent="0" algn="l" defTabSz="609630" rtl="0" eaLnBrk="1" fontAlgn="auto" latinLnBrk="0" hangingPunct="1">
                <a:lnSpc>
                  <a:spcPts val="6390"/>
                </a:lnSpc>
                <a:spcBef>
                  <a:spcPts val="0"/>
                </a:spcBef>
                <a:spcAft>
                  <a:spcPts val="0"/>
                </a:spcAft>
                <a:buClrTx/>
                <a:buSzTx/>
                <a:buFontTx/>
                <a:buNone/>
                <a:tabLst/>
                <a:defRPr/>
              </a:pPr>
              <a:r>
                <a:rPr kumimoji="0" lang="en-US" sz="4564" b="1" i="0" u="none" strike="noStrike" kern="1200" cap="none" spc="0" normalizeH="0" baseline="0" noProof="0">
                  <a:ln>
                    <a:noFill/>
                  </a:ln>
                  <a:solidFill>
                    <a:srgbClr val="F8F4F4"/>
                  </a:solidFill>
                  <a:effectLst/>
                  <a:uLnTx/>
                  <a:uFillTx/>
                  <a:latin typeface="Arial Bold"/>
                  <a:ea typeface="Arial Bold"/>
                  <a:cs typeface="Arial Bold"/>
                  <a:sym typeface="Arial Bold"/>
                </a:rPr>
                <a:t>18%</a:t>
              </a:r>
            </a:p>
          </p:txBody>
        </p:sp>
        <p:sp>
          <p:nvSpPr>
            <p:cNvPr id="22" name="TextBox 22">
              <a:extLst>
                <a:ext uri="{FF2B5EF4-FFF2-40B4-BE49-F238E27FC236}">
                  <a16:creationId xmlns:a16="http://schemas.microsoft.com/office/drawing/2014/main" id="{6129B89F-D187-4F75-10B4-90D7FE9FBEE9}"/>
                </a:ext>
              </a:extLst>
            </p:cNvPr>
            <p:cNvSpPr txBox="1"/>
            <p:nvPr/>
          </p:nvSpPr>
          <p:spPr>
            <a:xfrm>
              <a:off x="8102327" y="4529377"/>
              <a:ext cx="3018279" cy="327718"/>
            </a:xfrm>
            <a:prstGeom prst="rect">
              <a:avLst/>
            </a:prstGeom>
          </p:spPr>
          <p:txBody>
            <a:bodyPr lIns="0" tIns="0" rIns="0" bIns="0" rtlCol="0" anchor="t">
              <a:spAutoFit/>
            </a:bodyPr>
            <a:lstStyle/>
            <a:p>
              <a:pPr marL="0" marR="0" lvl="0" indent="0" algn="l"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F8F4F4"/>
                  </a:solidFill>
                  <a:effectLst/>
                  <a:uLnTx/>
                  <a:uFillTx/>
                  <a:latin typeface="Arial"/>
                  <a:ea typeface="Arial"/>
                  <a:cs typeface="Arial"/>
                  <a:sym typeface="Arial"/>
                </a:rPr>
                <a:t>doing </a:t>
              </a:r>
              <a:r>
                <a:rPr kumimoji="0" lang="en-US" sz="2000" b="1" i="0" u="none" strike="noStrike" kern="1200" cap="none" spc="0" normalizeH="0" baseline="0" noProof="0">
                  <a:ln>
                    <a:noFill/>
                  </a:ln>
                  <a:solidFill>
                    <a:srgbClr val="F8F4F4"/>
                  </a:solidFill>
                  <a:effectLst/>
                  <a:uLnTx/>
                  <a:uFillTx/>
                  <a:latin typeface="Arial Bold"/>
                  <a:ea typeface="Arial Bold"/>
                  <a:cs typeface="Arial Bold"/>
                  <a:sym typeface="Arial Bold"/>
                </a:rPr>
                <a:t>zero </a:t>
              </a:r>
              <a:r>
                <a:rPr kumimoji="0" lang="en-US" sz="2000" b="0" i="0" u="none" strike="noStrike" kern="1200" cap="none" spc="0" normalizeH="0" baseline="0" noProof="0">
                  <a:ln>
                    <a:noFill/>
                  </a:ln>
                  <a:solidFill>
                    <a:srgbClr val="F8F4F4"/>
                  </a:solidFill>
                  <a:effectLst/>
                  <a:uLnTx/>
                  <a:uFillTx/>
                  <a:latin typeface="Arial"/>
                  <a:ea typeface="Arial"/>
                  <a:cs typeface="Arial"/>
                  <a:sym typeface="Arial"/>
                </a:rPr>
                <a:t>days of activity</a:t>
              </a:r>
            </a:p>
          </p:txBody>
        </p:sp>
      </p:grpSp>
      <p:pic>
        <p:nvPicPr>
          <p:cNvPr id="23" name="Picture 22" descr="A close up of a logo&#10;&#10;AI-generated content may be incorrect.">
            <a:extLst>
              <a:ext uri="{FF2B5EF4-FFF2-40B4-BE49-F238E27FC236}">
                <a16:creationId xmlns:a16="http://schemas.microsoft.com/office/drawing/2014/main" id="{6A9E0003-1305-CD06-DA61-AF74A978152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58283" y="749936"/>
            <a:ext cx="3050879" cy="521276"/>
          </a:xfrm>
          <a:prstGeom prst="rect">
            <a:avLst/>
          </a:prstGeom>
        </p:spPr>
      </p:pic>
      <p:sp>
        <p:nvSpPr>
          <p:cNvPr id="24" name="Freeform 11">
            <a:extLst>
              <a:ext uri="{FF2B5EF4-FFF2-40B4-BE49-F238E27FC236}">
                <a16:creationId xmlns:a16="http://schemas.microsoft.com/office/drawing/2014/main" id="{674E4E9D-F324-E93A-BC1C-DFA1C97B9D7A}"/>
              </a:ext>
            </a:extLst>
          </p:cNvPr>
          <p:cNvSpPr/>
          <p:nvPr/>
        </p:nvSpPr>
        <p:spPr>
          <a:xfrm>
            <a:off x="5445779" y="4941233"/>
            <a:ext cx="373371" cy="558202"/>
          </a:xfrm>
          <a:custGeom>
            <a:avLst/>
            <a:gdLst/>
            <a:ahLst/>
            <a:cxnLst/>
            <a:rect l="l" t="t" r="r" b="b"/>
            <a:pathLst>
              <a:path w="560057" h="837303">
                <a:moveTo>
                  <a:pt x="0" y="0"/>
                </a:moveTo>
                <a:lnTo>
                  <a:pt x="560057" y="0"/>
                </a:lnTo>
                <a:lnTo>
                  <a:pt x="560057" y="837303"/>
                </a:lnTo>
                <a:lnTo>
                  <a:pt x="0" y="8373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1">
            <a:extLst>
              <a:ext uri="{FF2B5EF4-FFF2-40B4-BE49-F238E27FC236}">
                <a16:creationId xmlns:a16="http://schemas.microsoft.com/office/drawing/2014/main" id="{9764D334-F5BB-4E68-0296-468E5F358B58}"/>
              </a:ext>
            </a:extLst>
          </p:cNvPr>
          <p:cNvSpPr/>
          <p:nvPr/>
        </p:nvSpPr>
        <p:spPr>
          <a:xfrm>
            <a:off x="5421166" y="3459517"/>
            <a:ext cx="373371" cy="558202"/>
          </a:xfrm>
          <a:custGeom>
            <a:avLst/>
            <a:gdLst/>
            <a:ahLst/>
            <a:cxnLst/>
            <a:rect l="l" t="t" r="r" b="b"/>
            <a:pathLst>
              <a:path w="560057" h="837303">
                <a:moveTo>
                  <a:pt x="0" y="0"/>
                </a:moveTo>
                <a:lnTo>
                  <a:pt x="560057" y="0"/>
                </a:lnTo>
                <a:lnTo>
                  <a:pt x="560057" y="837303"/>
                </a:lnTo>
                <a:lnTo>
                  <a:pt x="0" y="8373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2603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DFD994-D397-68B7-A7F5-94E1BFC4E359}"/>
              </a:ext>
            </a:extLst>
          </p:cNvPr>
          <p:cNvSpPr>
            <a:spLocks noGrp="1"/>
          </p:cNvSpPr>
          <p:nvPr>
            <p:ph type="body" sz="quarter" idx="11"/>
          </p:nvPr>
        </p:nvSpPr>
        <p:spPr/>
        <p:txBody>
          <a:bodyPr/>
          <a:lstStyle/>
          <a:p>
            <a:r>
              <a:rPr lang="en-GB" dirty="0"/>
              <a:t>Most popular sports/ activities</a:t>
            </a:r>
          </a:p>
        </p:txBody>
      </p:sp>
      <p:graphicFrame>
        <p:nvGraphicFramePr>
          <p:cNvPr id="6" name="Content Placeholder 5">
            <a:extLst>
              <a:ext uri="{FF2B5EF4-FFF2-40B4-BE49-F238E27FC236}">
                <a16:creationId xmlns:a16="http://schemas.microsoft.com/office/drawing/2014/main" id="{F7FC05D7-BEB2-66E6-F70F-86EBF271C93D}"/>
              </a:ext>
            </a:extLst>
          </p:cNvPr>
          <p:cNvGraphicFramePr>
            <a:graphicFrameLocks noGrp="1"/>
          </p:cNvGraphicFramePr>
          <p:nvPr>
            <p:ph sz="quarter" idx="12"/>
            <p:extLst>
              <p:ext uri="{D42A27DB-BD31-4B8C-83A1-F6EECF244321}">
                <p14:modId xmlns:p14="http://schemas.microsoft.com/office/powerpoint/2010/main" val="486191750"/>
              </p:ext>
            </p:extLst>
          </p:nvPr>
        </p:nvGraphicFramePr>
        <p:xfrm>
          <a:off x="590550" y="1735138"/>
          <a:ext cx="8578850" cy="40179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0383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3502849" cy="6858000"/>
          </a:xfrm>
          <a:prstGeom prst="rect">
            <a:avLst/>
          </a:prstGeom>
          <a:solidFill>
            <a:srgbClr val="D9D8E6">
              <a:alpha val="19608"/>
            </a:srgbClr>
          </a:solidFill>
        </p:spPr>
        <p:txBody>
          <a:bodyPr/>
          <a:lstStyle/>
          <a:p>
            <a:endParaRPr lang="en-GB"/>
          </a:p>
        </p:txBody>
      </p:sp>
      <p:sp>
        <p:nvSpPr>
          <p:cNvPr id="3" name="AutoShape 3"/>
          <p:cNvSpPr/>
          <p:nvPr/>
        </p:nvSpPr>
        <p:spPr>
          <a:xfrm rot="16200000">
            <a:off x="7306408" y="-2111025"/>
            <a:ext cx="482600" cy="7778219"/>
          </a:xfrm>
          <a:prstGeom prst="rect">
            <a:avLst/>
          </a:prstGeom>
          <a:solidFill>
            <a:srgbClr val="D9D8E6">
              <a:alpha val="22745"/>
            </a:srgbClr>
          </a:solidFill>
        </p:spPr>
        <p:txBody>
          <a:bodyPr/>
          <a:lstStyle/>
          <a:p>
            <a:endParaRPr lang="en-GB"/>
          </a:p>
        </p:txBody>
      </p:sp>
      <p:sp>
        <p:nvSpPr>
          <p:cNvPr id="4" name="AutoShape 4"/>
          <p:cNvSpPr/>
          <p:nvPr/>
        </p:nvSpPr>
        <p:spPr>
          <a:xfrm rot="16200000">
            <a:off x="7311015" y="-1373650"/>
            <a:ext cx="482600" cy="7769005"/>
          </a:xfrm>
          <a:prstGeom prst="rect">
            <a:avLst/>
          </a:prstGeom>
          <a:solidFill>
            <a:srgbClr val="D9D8E6">
              <a:alpha val="22745"/>
            </a:srgbClr>
          </a:solidFill>
        </p:spPr>
        <p:txBody>
          <a:bodyPr/>
          <a:lstStyle/>
          <a:p>
            <a:endParaRPr lang="en-GB"/>
          </a:p>
        </p:txBody>
      </p:sp>
      <p:sp>
        <p:nvSpPr>
          <p:cNvPr id="5" name="AutoShape 5"/>
          <p:cNvSpPr/>
          <p:nvPr/>
        </p:nvSpPr>
        <p:spPr>
          <a:xfrm rot="16200000">
            <a:off x="7311015" y="-640882"/>
            <a:ext cx="482600" cy="7769005"/>
          </a:xfrm>
          <a:prstGeom prst="rect">
            <a:avLst/>
          </a:prstGeom>
          <a:solidFill>
            <a:srgbClr val="D9D8E6">
              <a:alpha val="22745"/>
            </a:srgbClr>
          </a:solidFill>
        </p:spPr>
        <p:txBody>
          <a:bodyPr/>
          <a:lstStyle/>
          <a:p>
            <a:endParaRPr lang="en-GB"/>
          </a:p>
        </p:txBody>
      </p:sp>
      <p:sp>
        <p:nvSpPr>
          <p:cNvPr id="6" name="AutoShape 6"/>
          <p:cNvSpPr/>
          <p:nvPr/>
        </p:nvSpPr>
        <p:spPr>
          <a:xfrm rot="16200000">
            <a:off x="7306408" y="87279"/>
            <a:ext cx="482600" cy="7778219"/>
          </a:xfrm>
          <a:prstGeom prst="rect">
            <a:avLst/>
          </a:prstGeom>
          <a:solidFill>
            <a:srgbClr val="D9D8E6">
              <a:alpha val="22745"/>
            </a:srgbClr>
          </a:solidFill>
        </p:spPr>
        <p:txBody>
          <a:bodyPr/>
          <a:lstStyle/>
          <a:p>
            <a:endParaRPr lang="en-GB"/>
          </a:p>
        </p:txBody>
      </p:sp>
      <p:sp>
        <p:nvSpPr>
          <p:cNvPr id="7" name="AutoShape 7"/>
          <p:cNvSpPr/>
          <p:nvPr/>
        </p:nvSpPr>
        <p:spPr>
          <a:xfrm rot="16200000">
            <a:off x="7306408" y="820047"/>
            <a:ext cx="482600" cy="7778219"/>
          </a:xfrm>
          <a:prstGeom prst="rect">
            <a:avLst/>
          </a:prstGeom>
          <a:solidFill>
            <a:srgbClr val="D9D8E6">
              <a:alpha val="22745"/>
            </a:srgbClr>
          </a:solidFill>
        </p:spPr>
        <p:txBody>
          <a:bodyPr/>
          <a:lstStyle/>
          <a:p>
            <a:endParaRPr lang="en-GB"/>
          </a:p>
        </p:txBody>
      </p:sp>
      <p:sp>
        <p:nvSpPr>
          <p:cNvPr id="8" name="AutoShape 8"/>
          <p:cNvSpPr/>
          <p:nvPr/>
        </p:nvSpPr>
        <p:spPr>
          <a:xfrm rot="16200000">
            <a:off x="7306408" y="1552814"/>
            <a:ext cx="482600" cy="7778219"/>
          </a:xfrm>
          <a:prstGeom prst="rect">
            <a:avLst/>
          </a:prstGeom>
          <a:solidFill>
            <a:srgbClr val="D9D8E6">
              <a:alpha val="22745"/>
            </a:srgbClr>
          </a:solidFill>
        </p:spPr>
        <p:txBody>
          <a:bodyPr/>
          <a:lstStyle/>
          <a:p>
            <a:endParaRPr lang="en-GB"/>
          </a:p>
        </p:txBody>
      </p:sp>
      <p:sp>
        <p:nvSpPr>
          <p:cNvPr id="9" name="AutoShape 9"/>
          <p:cNvSpPr/>
          <p:nvPr/>
        </p:nvSpPr>
        <p:spPr>
          <a:xfrm rot="16200000">
            <a:off x="5420712" y="-205061"/>
            <a:ext cx="442067" cy="3966292"/>
          </a:xfrm>
          <a:prstGeom prst="rect">
            <a:avLst/>
          </a:prstGeom>
          <a:solidFill>
            <a:srgbClr val="423D8C"/>
          </a:solidFill>
        </p:spPr>
        <p:txBody>
          <a:bodyPr/>
          <a:lstStyle/>
          <a:p>
            <a:endParaRPr lang="en-GB"/>
          </a:p>
        </p:txBody>
      </p:sp>
      <p:sp>
        <p:nvSpPr>
          <p:cNvPr id="10" name="AutoShape 10"/>
          <p:cNvSpPr/>
          <p:nvPr/>
        </p:nvSpPr>
        <p:spPr>
          <a:xfrm rot="16200000">
            <a:off x="5970905" y="690014"/>
            <a:ext cx="482600" cy="5107214"/>
          </a:xfrm>
          <a:prstGeom prst="rect">
            <a:avLst/>
          </a:prstGeom>
          <a:solidFill>
            <a:srgbClr val="8F8EC2"/>
          </a:solidFill>
        </p:spPr>
        <p:txBody>
          <a:bodyPr/>
          <a:lstStyle/>
          <a:p>
            <a:endParaRPr lang="en-GB"/>
          </a:p>
        </p:txBody>
      </p:sp>
      <p:sp>
        <p:nvSpPr>
          <p:cNvPr id="11" name="AutoShape 11"/>
          <p:cNvSpPr/>
          <p:nvPr/>
        </p:nvSpPr>
        <p:spPr>
          <a:xfrm rot="16200000">
            <a:off x="5585436" y="1776501"/>
            <a:ext cx="482600" cy="4336275"/>
          </a:xfrm>
          <a:prstGeom prst="rect">
            <a:avLst/>
          </a:prstGeom>
          <a:solidFill>
            <a:srgbClr val="230773"/>
          </a:solidFill>
        </p:spPr>
        <p:txBody>
          <a:bodyPr/>
          <a:lstStyle/>
          <a:p>
            <a:endParaRPr lang="en-GB"/>
          </a:p>
        </p:txBody>
      </p:sp>
      <p:sp>
        <p:nvSpPr>
          <p:cNvPr id="12" name="AutoShape 12"/>
          <p:cNvSpPr/>
          <p:nvPr/>
        </p:nvSpPr>
        <p:spPr>
          <a:xfrm rot="16200000">
            <a:off x="5970905" y="-42754"/>
            <a:ext cx="482600" cy="5107214"/>
          </a:xfrm>
          <a:prstGeom prst="rect">
            <a:avLst/>
          </a:prstGeom>
          <a:solidFill>
            <a:srgbClr val="230773"/>
          </a:solidFill>
        </p:spPr>
        <p:txBody>
          <a:bodyPr/>
          <a:lstStyle/>
          <a:p>
            <a:endParaRPr lang="en-GB"/>
          </a:p>
        </p:txBody>
      </p:sp>
      <p:sp>
        <p:nvSpPr>
          <p:cNvPr id="13" name="AutoShape 13"/>
          <p:cNvSpPr/>
          <p:nvPr/>
        </p:nvSpPr>
        <p:spPr>
          <a:xfrm rot="16200000">
            <a:off x="5670221" y="2424484"/>
            <a:ext cx="482600" cy="4505845"/>
          </a:xfrm>
          <a:prstGeom prst="rect">
            <a:avLst/>
          </a:prstGeom>
          <a:solidFill>
            <a:srgbClr val="8F8EC2"/>
          </a:solidFill>
        </p:spPr>
        <p:txBody>
          <a:bodyPr/>
          <a:lstStyle/>
          <a:p>
            <a:endParaRPr lang="en-GB"/>
          </a:p>
        </p:txBody>
      </p:sp>
      <p:sp>
        <p:nvSpPr>
          <p:cNvPr id="14" name="AutoShape 14"/>
          <p:cNvSpPr/>
          <p:nvPr/>
        </p:nvSpPr>
        <p:spPr>
          <a:xfrm rot="16200000">
            <a:off x="6140475" y="2718748"/>
            <a:ext cx="482600" cy="5446353"/>
          </a:xfrm>
          <a:prstGeom prst="rect">
            <a:avLst/>
          </a:prstGeom>
          <a:solidFill>
            <a:srgbClr val="423D8C"/>
          </a:solidFill>
        </p:spPr>
        <p:txBody>
          <a:bodyPr/>
          <a:lstStyle/>
          <a:p>
            <a:endParaRPr lang="en-GB"/>
          </a:p>
        </p:txBody>
      </p:sp>
      <p:sp>
        <p:nvSpPr>
          <p:cNvPr id="15" name="AutoShape 15"/>
          <p:cNvSpPr/>
          <p:nvPr/>
        </p:nvSpPr>
        <p:spPr>
          <a:xfrm rot="5400000">
            <a:off x="1344830" y="3556038"/>
            <a:ext cx="4621189" cy="6350"/>
          </a:xfrm>
          <a:prstGeom prst="rect">
            <a:avLst/>
          </a:prstGeom>
          <a:solidFill>
            <a:srgbClr val="191919">
              <a:alpha val="98824"/>
            </a:srgbClr>
          </a:solidFill>
          <a:ln w="47625" cap="sq">
            <a:solidFill>
              <a:srgbClr val="000000">
                <a:alpha val="98824"/>
              </a:srgbClr>
            </a:solidFill>
            <a:prstDash val="solid"/>
            <a:miter/>
          </a:ln>
        </p:spPr>
        <p:txBody>
          <a:bodyPr/>
          <a:lstStyle/>
          <a:p>
            <a:endParaRPr lang="en-GB"/>
          </a:p>
        </p:txBody>
      </p:sp>
      <p:sp>
        <p:nvSpPr>
          <p:cNvPr id="16" name="AutoShape 16"/>
          <p:cNvSpPr/>
          <p:nvPr/>
        </p:nvSpPr>
        <p:spPr>
          <a:xfrm>
            <a:off x="3658599" y="5849988"/>
            <a:ext cx="7778219" cy="19819"/>
          </a:xfrm>
          <a:prstGeom prst="rect">
            <a:avLst/>
          </a:prstGeom>
          <a:solidFill>
            <a:srgbClr val="191919">
              <a:alpha val="98824"/>
            </a:srgbClr>
          </a:solidFill>
        </p:spPr>
        <p:txBody>
          <a:bodyPr/>
          <a:lstStyle/>
          <a:p>
            <a:endParaRPr lang="en-GB"/>
          </a:p>
        </p:txBody>
      </p:sp>
      <p:sp>
        <p:nvSpPr>
          <p:cNvPr id="17" name="AutoShape 17"/>
          <p:cNvSpPr/>
          <p:nvPr/>
        </p:nvSpPr>
        <p:spPr>
          <a:xfrm>
            <a:off x="3490150" y="704935"/>
            <a:ext cx="5932354" cy="0"/>
          </a:xfrm>
          <a:prstGeom prst="line">
            <a:avLst/>
          </a:prstGeom>
          <a:ln w="38100" cap="flat">
            <a:solidFill>
              <a:srgbClr val="230773"/>
            </a:solidFill>
            <a:prstDash val="solid"/>
            <a:headEnd type="none" w="sm" len="sm"/>
            <a:tailEnd type="none" w="sm" len="sm"/>
          </a:ln>
        </p:spPr>
        <p:txBody>
          <a:bodyPr/>
          <a:lstStyle/>
          <a:p>
            <a:endParaRPr lang="en-GB"/>
          </a:p>
        </p:txBody>
      </p:sp>
      <p:sp>
        <p:nvSpPr>
          <p:cNvPr id="18" name="Freeform 18"/>
          <p:cNvSpPr/>
          <p:nvPr/>
        </p:nvSpPr>
        <p:spPr>
          <a:xfrm>
            <a:off x="10384251" y="239289"/>
            <a:ext cx="882997" cy="490063"/>
          </a:xfrm>
          <a:custGeom>
            <a:avLst/>
            <a:gdLst/>
            <a:ahLst/>
            <a:cxnLst/>
            <a:rect l="l" t="t" r="r" b="b"/>
            <a:pathLst>
              <a:path w="1324495" h="735095">
                <a:moveTo>
                  <a:pt x="0" y="0"/>
                </a:moveTo>
                <a:lnTo>
                  <a:pt x="1324495" y="0"/>
                </a:lnTo>
                <a:lnTo>
                  <a:pt x="1324495" y="735095"/>
                </a:lnTo>
                <a:lnTo>
                  <a:pt x="0" y="735095"/>
                </a:lnTo>
                <a:lnTo>
                  <a:pt x="0" y="0"/>
                </a:lnTo>
                <a:close/>
              </a:path>
            </a:pathLst>
          </a:custGeom>
          <a:blipFill>
            <a:blip r:embed="rId3"/>
            <a:stretch>
              <a:fillRect/>
            </a:stretch>
          </a:blipFill>
        </p:spPr>
        <p:txBody>
          <a:bodyPr/>
          <a:lstStyle/>
          <a:p>
            <a:endParaRPr lang="en-GB"/>
          </a:p>
        </p:txBody>
      </p:sp>
      <p:sp>
        <p:nvSpPr>
          <p:cNvPr id="19" name="Freeform 19"/>
          <p:cNvSpPr/>
          <p:nvPr/>
        </p:nvSpPr>
        <p:spPr>
          <a:xfrm>
            <a:off x="9725371" y="894452"/>
            <a:ext cx="2187729" cy="522665"/>
          </a:xfrm>
          <a:custGeom>
            <a:avLst/>
            <a:gdLst/>
            <a:ahLst/>
            <a:cxnLst/>
            <a:rect l="l" t="t" r="r" b="b"/>
            <a:pathLst>
              <a:path w="3281593" h="783998">
                <a:moveTo>
                  <a:pt x="0" y="0"/>
                </a:moveTo>
                <a:lnTo>
                  <a:pt x="3281593" y="0"/>
                </a:lnTo>
                <a:lnTo>
                  <a:pt x="3281593" y="783998"/>
                </a:lnTo>
                <a:lnTo>
                  <a:pt x="0" y="783998"/>
                </a:lnTo>
                <a:lnTo>
                  <a:pt x="0" y="0"/>
                </a:lnTo>
                <a:close/>
              </a:path>
            </a:pathLst>
          </a:custGeom>
          <a:blipFill>
            <a:blip r:embed="rId4"/>
            <a:stretch>
              <a:fillRect/>
            </a:stretch>
          </a:blipFill>
        </p:spPr>
        <p:txBody>
          <a:bodyPr/>
          <a:lstStyle/>
          <a:p>
            <a:endParaRPr lang="en-GB"/>
          </a:p>
        </p:txBody>
      </p:sp>
      <p:sp>
        <p:nvSpPr>
          <p:cNvPr id="20" name="TextBox 20"/>
          <p:cNvSpPr txBox="1"/>
          <p:nvPr/>
        </p:nvSpPr>
        <p:spPr>
          <a:xfrm>
            <a:off x="2053042" y="336635"/>
            <a:ext cx="7382161" cy="27007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00"/>
              </a:lnSpc>
            </a:pPr>
            <a:r>
              <a:rPr lang="en-US" sz="2333" b="1">
                <a:solidFill>
                  <a:srgbClr val="230773"/>
                </a:solidFill>
                <a:latin typeface="Arial Bold"/>
                <a:ea typeface="Arial Bold"/>
                <a:cs typeface="Arial Bold"/>
                <a:sym typeface="Arial Bold"/>
              </a:rPr>
              <a:t>Section 2: Physical activity and sports participation ​</a:t>
            </a:r>
          </a:p>
        </p:txBody>
      </p:sp>
      <p:sp>
        <p:nvSpPr>
          <p:cNvPr id="21" name="TextBox 21"/>
          <p:cNvSpPr txBox="1"/>
          <p:nvPr/>
        </p:nvSpPr>
        <p:spPr>
          <a:xfrm>
            <a:off x="7198536" y="1497046"/>
            <a:ext cx="609427" cy="4431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97"/>
              </a:lnSpc>
            </a:pPr>
            <a:r>
              <a:rPr lang="en-US" sz="2333" spc="161">
                <a:solidFill>
                  <a:srgbClr val="FFFFFF"/>
                </a:solidFill>
                <a:latin typeface="Arial"/>
                <a:ea typeface="Arial"/>
                <a:cs typeface="Arial"/>
                <a:sym typeface="Arial"/>
              </a:rPr>
              <a:t>52</a:t>
            </a:r>
          </a:p>
        </p:txBody>
      </p:sp>
      <p:sp>
        <p:nvSpPr>
          <p:cNvPr id="22" name="TextBox 22"/>
          <p:cNvSpPr txBox="1"/>
          <p:nvPr/>
        </p:nvSpPr>
        <p:spPr>
          <a:xfrm>
            <a:off x="3502849"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0</a:t>
            </a:r>
          </a:p>
        </p:txBody>
      </p:sp>
      <p:sp>
        <p:nvSpPr>
          <p:cNvPr id="23" name="TextBox 23"/>
          <p:cNvSpPr txBox="1"/>
          <p:nvPr/>
        </p:nvSpPr>
        <p:spPr>
          <a:xfrm>
            <a:off x="4272096"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10</a:t>
            </a:r>
          </a:p>
        </p:txBody>
      </p:sp>
      <p:sp>
        <p:nvSpPr>
          <p:cNvPr id="24" name="TextBox 24"/>
          <p:cNvSpPr txBox="1"/>
          <p:nvPr/>
        </p:nvSpPr>
        <p:spPr>
          <a:xfrm>
            <a:off x="5043034"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20</a:t>
            </a:r>
          </a:p>
        </p:txBody>
      </p:sp>
      <p:sp>
        <p:nvSpPr>
          <p:cNvPr id="25" name="TextBox 25"/>
          <p:cNvSpPr txBox="1"/>
          <p:nvPr/>
        </p:nvSpPr>
        <p:spPr>
          <a:xfrm>
            <a:off x="5813973"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30</a:t>
            </a:r>
          </a:p>
        </p:txBody>
      </p:sp>
      <p:sp>
        <p:nvSpPr>
          <p:cNvPr id="26" name="TextBox 26"/>
          <p:cNvSpPr txBox="1"/>
          <p:nvPr/>
        </p:nvSpPr>
        <p:spPr>
          <a:xfrm>
            <a:off x="6584911"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40</a:t>
            </a:r>
          </a:p>
        </p:txBody>
      </p:sp>
      <p:sp>
        <p:nvSpPr>
          <p:cNvPr id="27" name="TextBox 27"/>
          <p:cNvSpPr txBox="1"/>
          <p:nvPr/>
        </p:nvSpPr>
        <p:spPr>
          <a:xfrm>
            <a:off x="7223935"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50</a:t>
            </a:r>
          </a:p>
        </p:txBody>
      </p:sp>
      <p:sp>
        <p:nvSpPr>
          <p:cNvPr id="28" name="TextBox 28"/>
          <p:cNvSpPr txBox="1"/>
          <p:nvPr/>
        </p:nvSpPr>
        <p:spPr>
          <a:xfrm>
            <a:off x="7994874"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60</a:t>
            </a:r>
          </a:p>
        </p:txBody>
      </p:sp>
      <p:sp>
        <p:nvSpPr>
          <p:cNvPr id="29" name="TextBox 29"/>
          <p:cNvSpPr txBox="1"/>
          <p:nvPr/>
        </p:nvSpPr>
        <p:spPr>
          <a:xfrm>
            <a:off x="8765813"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70</a:t>
            </a:r>
          </a:p>
        </p:txBody>
      </p:sp>
      <p:sp>
        <p:nvSpPr>
          <p:cNvPr id="30" name="TextBox 30"/>
          <p:cNvSpPr txBox="1"/>
          <p:nvPr/>
        </p:nvSpPr>
        <p:spPr>
          <a:xfrm>
            <a:off x="1072607" y="1536742"/>
            <a:ext cx="2392143" cy="354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969"/>
              </a:lnSpc>
            </a:pPr>
            <a:r>
              <a:rPr lang="en-US" sz="2267" b="1" i="1" spc="68">
                <a:solidFill>
                  <a:srgbClr val="230773"/>
                </a:solidFill>
                <a:latin typeface="Arial Bold Italics"/>
                <a:ea typeface="Arial Bold Italics"/>
                <a:cs typeface="Arial Bold Italics"/>
                <a:sym typeface="Arial Bold Italics"/>
              </a:rPr>
              <a:t>Communication</a:t>
            </a:r>
          </a:p>
        </p:txBody>
      </p:sp>
      <p:sp>
        <p:nvSpPr>
          <p:cNvPr id="31" name="TextBox 31"/>
          <p:cNvSpPr txBox="1"/>
          <p:nvPr/>
        </p:nvSpPr>
        <p:spPr>
          <a:xfrm>
            <a:off x="3715011" y="768435"/>
            <a:ext cx="3909881" cy="32771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00"/>
              </a:lnSpc>
            </a:pPr>
            <a:r>
              <a:rPr lang="en-US" sz="2000" i="1">
                <a:solidFill>
                  <a:srgbClr val="230773"/>
                </a:solidFill>
                <a:latin typeface="Arial Italics"/>
                <a:ea typeface="Arial Italics"/>
                <a:cs typeface="Arial Italics"/>
                <a:sym typeface="Arial Italics"/>
              </a:rPr>
              <a:t>% Impact of Disability or Condition</a:t>
            </a:r>
          </a:p>
        </p:txBody>
      </p:sp>
      <p:sp>
        <p:nvSpPr>
          <p:cNvPr id="32" name="TextBox 32"/>
          <p:cNvSpPr txBox="1"/>
          <p:nvPr/>
        </p:nvSpPr>
        <p:spPr>
          <a:xfrm>
            <a:off x="1072607" y="2269510"/>
            <a:ext cx="2392143" cy="354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969"/>
              </a:lnSpc>
            </a:pPr>
            <a:r>
              <a:rPr lang="en-US" sz="2267" b="1" i="1" spc="68">
                <a:solidFill>
                  <a:srgbClr val="230773"/>
                </a:solidFill>
                <a:latin typeface="Arial Bold Italics"/>
                <a:ea typeface="Arial Bold Italics"/>
                <a:cs typeface="Arial Bold Italics"/>
                <a:sym typeface="Arial Bold Italics"/>
              </a:rPr>
              <a:t>Dexterity</a:t>
            </a:r>
          </a:p>
        </p:txBody>
      </p:sp>
      <p:sp>
        <p:nvSpPr>
          <p:cNvPr id="33" name="TextBox 33"/>
          <p:cNvSpPr txBox="1"/>
          <p:nvPr/>
        </p:nvSpPr>
        <p:spPr>
          <a:xfrm>
            <a:off x="0" y="3002278"/>
            <a:ext cx="3502849" cy="354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969"/>
              </a:lnSpc>
            </a:pPr>
            <a:r>
              <a:rPr lang="en-US" sz="2267" b="1" i="1" spc="68">
                <a:solidFill>
                  <a:srgbClr val="230773"/>
                </a:solidFill>
                <a:latin typeface="Arial Bold Italics"/>
                <a:ea typeface="Arial Bold Italics"/>
                <a:cs typeface="Arial Bold Italics"/>
                <a:sym typeface="Arial Bold Italics"/>
              </a:rPr>
              <a:t>Breathing &amp; Stamina</a:t>
            </a:r>
          </a:p>
        </p:txBody>
      </p:sp>
      <p:sp>
        <p:nvSpPr>
          <p:cNvPr id="34" name="TextBox 34"/>
          <p:cNvSpPr txBox="1"/>
          <p:nvPr/>
        </p:nvSpPr>
        <p:spPr>
          <a:xfrm>
            <a:off x="1110707" y="3703295"/>
            <a:ext cx="2392143" cy="354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969"/>
              </a:lnSpc>
            </a:pPr>
            <a:r>
              <a:rPr lang="en-US" sz="2267" b="1" i="1" spc="68">
                <a:solidFill>
                  <a:srgbClr val="230773"/>
                </a:solidFill>
                <a:latin typeface="Arial Bold Italics"/>
                <a:ea typeface="Arial Bold Italics"/>
                <a:cs typeface="Arial Bold Italics"/>
                <a:sym typeface="Arial Bold Italics"/>
              </a:rPr>
              <a:t>Fatigue</a:t>
            </a:r>
          </a:p>
        </p:txBody>
      </p:sp>
      <p:sp>
        <p:nvSpPr>
          <p:cNvPr id="35" name="TextBox 35"/>
          <p:cNvSpPr txBox="1"/>
          <p:nvPr/>
        </p:nvSpPr>
        <p:spPr>
          <a:xfrm>
            <a:off x="1110707" y="4436063"/>
            <a:ext cx="2392143" cy="354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969"/>
              </a:lnSpc>
            </a:pPr>
            <a:r>
              <a:rPr lang="en-US" sz="2267" b="1" i="1" spc="68">
                <a:solidFill>
                  <a:srgbClr val="230773"/>
                </a:solidFill>
                <a:latin typeface="Arial Bold Italics"/>
                <a:ea typeface="Arial Bold Italics"/>
                <a:cs typeface="Arial Bold Italics"/>
                <a:sym typeface="Arial Bold Italics"/>
              </a:rPr>
              <a:t>Learning</a:t>
            </a:r>
          </a:p>
        </p:txBody>
      </p:sp>
      <p:sp>
        <p:nvSpPr>
          <p:cNvPr id="36" name="TextBox 36"/>
          <p:cNvSpPr txBox="1"/>
          <p:nvPr/>
        </p:nvSpPr>
        <p:spPr>
          <a:xfrm>
            <a:off x="1053557" y="5168831"/>
            <a:ext cx="2392143" cy="354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969"/>
              </a:lnSpc>
            </a:pPr>
            <a:r>
              <a:rPr lang="en-US" sz="2267" b="1" i="1" spc="68">
                <a:solidFill>
                  <a:srgbClr val="230773"/>
                </a:solidFill>
                <a:latin typeface="Arial Bold Italics"/>
                <a:ea typeface="Arial Bold Italics"/>
                <a:cs typeface="Arial Bold Italics"/>
                <a:sym typeface="Arial Bold Italics"/>
              </a:rPr>
              <a:t>Mobility</a:t>
            </a:r>
          </a:p>
        </p:txBody>
      </p:sp>
      <p:sp>
        <p:nvSpPr>
          <p:cNvPr id="37" name="TextBox 37"/>
          <p:cNvSpPr txBox="1"/>
          <p:nvPr/>
        </p:nvSpPr>
        <p:spPr>
          <a:xfrm>
            <a:off x="8156386" y="2214497"/>
            <a:ext cx="609427" cy="4431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97"/>
              </a:lnSpc>
            </a:pPr>
            <a:r>
              <a:rPr lang="en-US" sz="2333" spc="161">
                <a:solidFill>
                  <a:srgbClr val="FFFFFF"/>
                </a:solidFill>
                <a:latin typeface="Arial"/>
                <a:ea typeface="Arial"/>
                <a:cs typeface="Arial"/>
                <a:sym typeface="Arial"/>
              </a:rPr>
              <a:t>68</a:t>
            </a:r>
          </a:p>
        </p:txBody>
      </p:sp>
      <p:sp>
        <p:nvSpPr>
          <p:cNvPr id="38" name="TextBox 38"/>
          <p:cNvSpPr txBox="1"/>
          <p:nvPr/>
        </p:nvSpPr>
        <p:spPr>
          <a:xfrm>
            <a:off x="9555801"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80</a:t>
            </a:r>
          </a:p>
        </p:txBody>
      </p:sp>
      <p:sp>
        <p:nvSpPr>
          <p:cNvPr id="39" name="TextBox 39"/>
          <p:cNvSpPr txBox="1"/>
          <p:nvPr/>
        </p:nvSpPr>
        <p:spPr>
          <a:xfrm>
            <a:off x="10326740"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90</a:t>
            </a:r>
          </a:p>
        </p:txBody>
      </p:sp>
      <p:sp>
        <p:nvSpPr>
          <p:cNvPr id="40" name="TextBox 40"/>
          <p:cNvSpPr txBox="1"/>
          <p:nvPr/>
        </p:nvSpPr>
        <p:spPr>
          <a:xfrm>
            <a:off x="11097679" y="6121400"/>
            <a:ext cx="339139" cy="2588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2"/>
              </a:lnSpc>
            </a:pPr>
            <a:r>
              <a:rPr lang="en-US" sz="1400" spc="14">
                <a:solidFill>
                  <a:srgbClr val="191919"/>
                </a:solidFill>
                <a:latin typeface="Aileron Regular"/>
                <a:ea typeface="Aileron Regular"/>
                <a:cs typeface="Aileron Regular"/>
                <a:sym typeface="Aileron Regular"/>
              </a:rPr>
              <a:t>100</a:t>
            </a:r>
          </a:p>
        </p:txBody>
      </p:sp>
      <p:sp>
        <p:nvSpPr>
          <p:cNvPr id="41" name="TextBox 41"/>
          <p:cNvSpPr txBox="1"/>
          <p:nvPr/>
        </p:nvSpPr>
        <p:spPr>
          <a:xfrm>
            <a:off x="8156386" y="2945977"/>
            <a:ext cx="609427" cy="4431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97"/>
              </a:lnSpc>
            </a:pPr>
            <a:r>
              <a:rPr lang="en-US" sz="2333" spc="161">
                <a:solidFill>
                  <a:srgbClr val="FFFFFF"/>
                </a:solidFill>
                <a:latin typeface="Arial"/>
                <a:ea typeface="Arial"/>
                <a:cs typeface="Arial"/>
                <a:sym typeface="Arial"/>
              </a:rPr>
              <a:t>68</a:t>
            </a:r>
          </a:p>
        </p:txBody>
      </p:sp>
      <p:sp>
        <p:nvSpPr>
          <p:cNvPr id="42" name="TextBox 42"/>
          <p:cNvSpPr txBox="1"/>
          <p:nvPr/>
        </p:nvSpPr>
        <p:spPr>
          <a:xfrm>
            <a:off x="7503250" y="3649152"/>
            <a:ext cx="609427" cy="4431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97"/>
              </a:lnSpc>
            </a:pPr>
            <a:r>
              <a:rPr lang="en-US" sz="2333" spc="161">
                <a:solidFill>
                  <a:srgbClr val="FFFFFF"/>
                </a:solidFill>
                <a:latin typeface="Arial"/>
                <a:ea typeface="Arial"/>
                <a:cs typeface="Arial"/>
                <a:sym typeface="Arial"/>
              </a:rPr>
              <a:t>56</a:t>
            </a:r>
          </a:p>
        </p:txBody>
      </p:sp>
      <p:sp>
        <p:nvSpPr>
          <p:cNvPr id="43" name="TextBox 43"/>
          <p:cNvSpPr txBox="1"/>
          <p:nvPr/>
        </p:nvSpPr>
        <p:spPr>
          <a:xfrm>
            <a:off x="7563075" y="4381920"/>
            <a:ext cx="609427" cy="4431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97"/>
              </a:lnSpc>
            </a:pPr>
            <a:r>
              <a:rPr lang="en-US" sz="2333" spc="161">
                <a:solidFill>
                  <a:srgbClr val="FFFFFF"/>
                </a:solidFill>
                <a:latin typeface="Arial"/>
                <a:ea typeface="Arial"/>
                <a:cs typeface="Arial"/>
                <a:sym typeface="Arial"/>
              </a:rPr>
              <a:t>60</a:t>
            </a:r>
          </a:p>
        </p:txBody>
      </p:sp>
      <p:sp>
        <p:nvSpPr>
          <p:cNvPr id="44" name="TextBox 44"/>
          <p:cNvSpPr txBox="1"/>
          <p:nvPr/>
        </p:nvSpPr>
        <p:spPr>
          <a:xfrm>
            <a:off x="8630669" y="5114687"/>
            <a:ext cx="609427" cy="4431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97"/>
              </a:lnSpc>
            </a:pPr>
            <a:r>
              <a:rPr lang="en-US" sz="2333" spc="161">
                <a:solidFill>
                  <a:srgbClr val="FFFFFF"/>
                </a:solidFill>
                <a:latin typeface="Arial"/>
                <a:ea typeface="Arial"/>
                <a:cs typeface="Arial"/>
                <a:sym typeface="Arial"/>
              </a:rPr>
              <a:t>73</a:t>
            </a:r>
          </a:p>
        </p:txBody>
      </p:sp>
    </p:spTree>
    <p:extLst>
      <p:ext uri="{BB962C8B-B14F-4D97-AF65-F5344CB8AC3E}">
        <p14:creationId xmlns:p14="http://schemas.microsoft.com/office/powerpoint/2010/main" val="3523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3998" y="520556"/>
            <a:ext cx="7653803" cy="5816890"/>
          </a:xfrm>
          <a:custGeom>
            <a:avLst/>
            <a:gdLst/>
            <a:ahLst/>
            <a:cxnLst/>
            <a:rect l="l" t="t" r="r" b="b"/>
            <a:pathLst>
              <a:path w="11480704" h="8725335">
                <a:moveTo>
                  <a:pt x="0" y="0"/>
                </a:moveTo>
                <a:lnTo>
                  <a:pt x="11480704" y="0"/>
                </a:lnTo>
                <a:lnTo>
                  <a:pt x="11480704" y="8725334"/>
                </a:lnTo>
                <a:lnTo>
                  <a:pt x="0" y="8725334"/>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685801" y="955849"/>
            <a:ext cx="5073203" cy="2572753"/>
          </a:xfrm>
          <a:custGeom>
            <a:avLst/>
            <a:gdLst/>
            <a:ahLst/>
            <a:cxnLst/>
            <a:rect l="l" t="t" r="r" b="b"/>
            <a:pathLst>
              <a:path w="7609805" h="3859129">
                <a:moveTo>
                  <a:pt x="0" y="0"/>
                </a:moveTo>
                <a:lnTo>
                  <a:pt x="7609805" y="0"/>
                </a:lnTo>
                <a:lnTo>
                  <a:pt x="7609805" y="3859129"/>
                </a:lnTo>
                <a:lnTo>
                  <a:pt x="0" y="38591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6531199" y="1721017"/>
            <a:ext cx="4854556" cy="1209182"/>
          </a:xfrm>
          <a:custGeom>
            <a:avLst/>
            <a:gdLst/>
            <a:ahLst/>
            <a:cxnLst/>
            <a:rect l="l" t="t" r="r" b="b"/>
            <a:pathLst>
              <a:path w="7315200" h="1563624">
                <a:moveTo>
                  <a:pt x="0" y="0"/>
                </a:moveTo>
                <a:lnTo>
                  <a:pt x="7315200" y="0"/>
                </a:lnTo>
                <a:lnTo>
                  <a:pt x="7315200" y="1563624"/>
                </a:lnTo>
                <a:lnTo>
                  <a:pt x="0" y="1563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022637" y="1177541"/>
            <a:ext cx="4399531" cy="2039533"/>
          </a:xfrm>
          <a:prstGeom prst="rect">
            <a:avLst/>
          </a:prstGeom>
        </p:spPr>
        <p:txBody>
          <a:bodyPr lIns="0" tIns="0" rIns="0" bIns="0" rtlCol="0" anchor="t">
            <a:spAutoFit/>
          </a:bodyPr>
          <a:lstStyle/>
          <a:p>
            <a:pPr marL="0" marR="0" lvl="0" indent="0" algn="ctr" defTabSz="609630" rtl="0" eaLnBrk="1" fontAlgn="auto" latinLnBrk="0" hangingPunct="1">
              <a:lnSpc>
                <a:spcPts val="2333"/>
              </a:lnSpc>
              <a:spcBef>
                <a:spcPts val="0"/>
              </a:spcBef>
              <a:spcAft>
                <a:spcPts val="0"/>
              </a:spcAft>
              <a:buClrTx/>
              <a:buSzTx/>
              <a:buFontTx/>
              <a:buNone/>
              <a:tabLst/>
              <a:defRPr/>
            </a:pPr>
            <a:r>
              <a:rPr kumimoji="0" lang="en-US" sz="1666" b="1" i="0" u="none" strike="noStrike" kern="1200" cap="none" spc="0" normalizeH="0" baseline="0" noProof="0">
                <a:ln>
                  <a:noFill/>
                </a:ln>
                <a:solidFill>
                  <a:srgbClr val="230773"/>
                </a:solidFill>
                <a:effectLst/>
                <a:uLnTx/>
                <a:uFillTx/>
                <a:latin typeface="Arial Bold"/>
                <a:ea typeface="Arial Bold"/>
                <a:cs typeface="Arial Bold"/>
                <a:sym typeface="Arial Bold"/>
              </a:rPr>
              <a:t>There needs to be an education of our medical profession and welfare system to remove the fear of people being punished for trying to keep themselves as fit as possible to enhance their quality of life without fear of losing the benefits that they are entitled to as a result of their disability. </a:t>
            </a:r>
          </a:p>
        </p:txBody>
      </p:sp>
      <p:sp>
        <p:nvSpPr>
          <p:cNvPr id="7" name="TextBox 7"/>
          <p:cNvSpPr txBox="1"/>
          <p:nvPr/>
        </p:nvSpPr>
        <p:spPr>
          <a:xfrm>
            <a:off x="6948579" y="1907792"/>
            <a:ext cx="4042040" cy="859723"/>
          </a:xfrm>
          <a:prstGeom prst="rect">
            <a:avLst/>
          </a:prstGeom>
        </p:spPr>
        <p:txBody>
          <a:bodyPr lIns="0" tIns="0" rIns="0" bIns="0" rtlCol="0" anchor="t">
            <a:spAutoFit/>
          </a:bodyPr>
          <a:lstStyle/>
          <a:p>
            <a:pPr marL="0" marR="0" lvl="0" indent="0" algn="ctr" defTabSz="609630" rtl="0" eaLnBrk="1" fontAlgn="auto" latinLnBrk="0" hangingPunct="1">
              <a:lnSpc>
                <a:spcPts val="2333"/>
              </a:lnSpc>
              <a:spcBef>
                <a:spcPts val="0"/>
              </a:spcBef>
              <a:spcAft>
                <a:spcPts val="0"/>
              </a:spcAft>
              <a:buClrTx/>
              <a:buSzTx/>
              <a:buFontTx/>
              <a:buNone/>
              <a:tabLst/>
              <a:defRPr/>
            </a:pPr>
            <a:r>
              <a:rPr kumimoji="0" lang="en-US" sz="1666" b="1" i="0" u="none" strike="noStrike" kern="1200" cap="none" spc="0" normalizeH="0" baseline="0" noProof="0">
                <a:ln>
                  <a:noFill/>
                </a:ln>
                <a:solidFill>
                  <a:srgbClr val="93A237"/>
                </a:solidFill>
                <a:effectLst/>
                <a:uLnTx/>
                <a:uFillTx/>
                <a:latin typeface="Arial Bold"/>
                <a:ea typeface="Arial Bold"/>
                <a:cs typeface="Arial Bold"/>
                <a:sym typeface="Arial Bold"/>
              </a:rPr>
              <a:t>It feels like the last 5 years seem to have decimated opportunities for disabled </a:t>
            </a:r>
          </a:p>
        </p:txBody>
      </p:sp>
      <p:sp>
        <p:nvSpPr>
          <p:cNvPr id="8" name="Freeform 8"/>
          <p:cNvSpPr/>
          <p:nvPr/>
        </p:nvSpPr>
        <p:spPr>
          <a:xfrm>
            <a:off x="6432997" y="3528602"/>
            <a:ext cx="5073203" cy="2572753"/>
          </a:xfrm>
          <a:custGeom>
            <a:avLst/>
            <a:gdLst/>
            <a:ahLst/>
            <a:cxnLst/>
            <a:rect l="l" t="t" r="r" b="b"/>
            <a:pathLst>
              <a:path w="7609805" h="3859129">
                <a:moveTo>
                  <a:pt x="0" y="0"/>
                </a:moveTo>
                <a:lnTo>
                  <a:pt x="7609805" y="0"/>
                </a:lnTo>
                <a:lnTo>
                  <a:pt x="7609805" y="3859129"/>
                </a:lnTo>
                <a:lnTo>
                  <a:pt x="0" y="38591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6769833" y="3868827"/>
            <a:ext cx="4399531" cy="1764009"/>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230773"/>
                </a:solidFill>
                <a:effectLst/>
                <a:uLnTx/>
                <a:uFillTx/>
                <a:latin typeface="Arial Bold"/>
                <a:ea typeface="Arial Bold"/>
                <a:cs typeface="Arial Bold"/>
                <a:sym typeface="Arial Bold"/>
              </a:rPr>
              <a:t> Simply put we canʼt attend events if we have no money to fund basic personal care to get out of bed let alone be taken to event and cost of carer for the whole day or evening. </a:t>
            </a:r>
          </a:p>
        </p:txBody>
      </p:sp>
      <p:sp>
        <p:nvSpPr>
          <p:cNvPr id="10" name="Freeform 10"/>
          <p:cNvSpPr/>
          <p:nvPr/>
        </p:nvSpPr>
        <p:spPr>
          <a:xfrm>
            <a:off x="685800" y="4236763"/>
            <a:ext cx="5410200" cy="1156430"/>
          </a:xfrm>
          <a:custGeom>
            <a:avLst/>
            <a:gdLst/>
            <a:ahLst/>
            <a:cxnLst/>
            <a:rect l="l" t="t" r="r" b="b"/>
            <a:pathLst>
              <a:path w="8115300" h="1734645">
                <a:moveTo>
                  <a:pt x="0" y="0"/>
                </a:moveTo>
                <a:lnTo>
                  <a:pt x="8115300" y="0"/>
                </a:lnTo>
                <a:lnTo>
                  <a:pt x="8115300" y="1734645"/>
                </a:lnTo>
                <a:lnTo>
                  <a:pt x="0" y="173464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1132615" y="4480544"/>
            <a:ext cx="4516570" cy="564770"/>
          </a:xfrm>
          <a:prstGeom prst="rect">
            <a:avLst/>
          </a:prstGeom>
        </p:spPr>
        <p:txBody>
          <a:bodyPr lIns="0" tIns="0" rIns="0" bIns="0" rtlCol="0" anchor="t">
            <a:spAutoFit/>
          </a:bodyPr>
          <a:lstStyle/>
          <a:p>
            <a:pPr marL="0" marR="0" lvl="0" indent="0" algn="ctr" defTabSz="609630" rtl="0" eaLnBrk="1" fontAlgn="auto" latinLnBrk="0" hangingPunct="1">
              <a:lnSpc>
                <a:spcPts val="2333"/>
              </a:lnSpc>
              <a:spcBef>
                <a:spcPts val="0"/>
              </a:spcBef>
              <a:spcAft>
                <a:spcPts val="0"/>
              </a:spcAft>
              <a:buClrTx/>
              <a:buSzTx/>
              <a:buFontTx/>
              <a:buNone/>
              <a:tabLst/>
              <a:defRPr/>
            </a:pPr>
            <a:r>
              <a:rPr kumimoji="0" lang="en-US" sz="1666" b="1" i="0" u="none" strike="noStrike" kern="1200" cap="none" spc="0" normalizeH="0" baseline="0" noProof="0">
                <a:ln>
                  <a:noFill/>
                </a:ln>
                <a:solidFill>
                  <a:srgbClr val="93A237"/>
                </a:solidFill>
                <a:effectLst/>
                <a:uLnTx/>
                <a:uFillTx/>
                <a:latin typeface="Arial Bold"/>
                <a:ea typeface="Arial Bold"/>
                <a:cs typeface="Arial Bold"/>
                <a:sym typeface="Arial Bold"/>
              </a:rPr>
              <a:t>It feels like accessible sports are out of the</a:t>
            </a:r>
          </a:p>
          <a:p>
            <a:pPr marL="0" marR="0" lvl="0" indent="0" algn="ctr" defTabSz="609630" rtl="0" eaLnBrk="1" fontAlgn="auto" latinLnBrk="0" hangingPunct="1">
              <a:lnSpc>
                <a:spcPts val="2333"/>
              </a:lnSpc>
              <a:spcBef>
                <a:spcPts val="0"/>
              </a:spcBef>
              <a:spcAft>
                <a:spcPts val="0"/>
              </a:spcAft>
              <a:buClrTx/>
              <a:buSzTx/>
              <a:buFontTx/>
              <a:buNone/>
              <a:tabLst/>
              <a:defRPr/>
            </a:pPr>
            <a:r>
              <a:rPr kumimoji="0" lang="en-US" sz="1666" b="1" i="0" u="none" strike="noStrike" kern="1200" cap="none" spc="0" normalizeH="0" baseline="0" noProof="0">
                <a:ln>
                  <a:noFill/>
                </a:ln>
                <a:solidFill>
                  <a:srgbClr val="93A237"/>
                </a:solidFill>
                <a:effectLst/>
                <a:uLnTx/>
                <a:uFillTx/>
                <a:latin typeface="Arial Bold"/>
                <a:ea typeface="Arial Bold"/>
                <a:cs typeface="Arial Bold"/>
                <a:sym typeface="Arial Bold"/>
              </a:rPr>
              <a:t>financial means of 99.9% of disabled people </a:t>
            </a:r>
          </a:p>
        </p:txBody>
      </p:sp>
      <p:sp>
        <p:nvSpPr>
          <p:cNvPr id="12" name="Freeform 12"/>
          <p:cNvSpPr/>
          <p:nvPr/>
        </p:nvSpPr>
        <p:spPr>
          <a:xfrm>
            <a:off x="10419884" y="685800"/>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descr="A close up of a logo&#10;&#10;AI-generated content may be incorrect.">
            <a:extLst>
              <a:ext uri="{FF2B5EF4-FFF2-40B4-BE49-F238E27FC236}">
                <a16:creationId xmlns:a16="http://schemas.microsoft.com/office/drawing/2014/main" id="{5BF0E250-354F-D9F6-5A20-BEEAF3A2E7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48579" y="685800"/>
            <a:ext cx="3226138" cy="55122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294516" y="1996489"/>
            <a:ext cx="12781031" cy="4862931"/>
          </a:xfrm>
          <a:prstGeom prst="rect">
            <a:avLst/>
          </a:prstGeom>
        </p:spPr>
      </p:pic>
      <p:sp>
        <p:nvSpPr>
          <p:cNvPr id="3" name="Freeform 3"/>
          <p:cNvSpPr/>
          <p:nvPr/>
        </p:nvSpPr>
        <p:spPr>
          <a:xfrm>
            <a:off x="-2127337" y="618734"/>
            <a:ext cx="16766473" cy="1970061"/>
          </a:xfrm>
          <a:custGeom>
            <a:avLst/>
            <a:gdLst/>
            <a:ahLst/>
            <a:cxnLst/>
            <a:rect l="l" t="t" r="r" b="b"/>
            <a:pathLst>
              <a:path w="25149710" h="2955091">
                <a:moveTo>
                  <a:pt x="0" y="0"/>
                </a:moveTo>
                <a:lnTo>
                  <a:pt x="25149710" y="0"/>
                </a:lnTo>
                <a:lnTo>
                  <a:pt x="25149710" y="2955091"/>
                </a:lnTo>
                <a:lnTo>
                  <a:pt x="0" y="2955091"/>
                </a:lnTo>
                <a:lnTo>
                  <a:pt x="0" y="0"/>
                </a:lnTo>
                <a:close/>
              </a:path>
            </a:pathLst>
          </a:custGeom>
          <a:blipFill>
            <a:blip r:embed="rId4">
              <a:alphaModFix amt="19999"/>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349250" y="685800"/>
            <a:ext cx="1521854" cy="1798351"/>
          </a:xfrm>
          <a:custGeom>
            <a:avLst/>
            <a:gdLst/>
            <a:ahLst/>
            <a:cxnLst/>
            <a:rect l="l" t="t" r="r" b="b"/>
            <a:pathLst>
              <a:path w="2282781" h="2697526">
                <a:moveTo>
                  <a:pt x="0" y="0"/>
                </a:moveTo>
                <a:lnTo>
                  <a:pt x="2282781" y="0"/>
                </a:lnTo>
                <a:lnTo>
                  <a:pt x="2282781" y="2697526"/>
                </a:lnTo>
                <a:lnTo>
                  <a:pt x="0" y="2697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871105" y="685800"/>
            <a:ext cx="1479143" cy="1798351"/>
          </a:xfrm>
          <a:custGeom>
            <a:avLst/>
            <a:gdLst/>
            <a:ahLst/>
            <a:cxnLst/>
            <a:rect l="l" t="t" r="r" b="b"/>
            <a:pathLst>
              <a:path w="2218715" h="2697526">
                <a:moveTo>
                  <a:pt x="0" y="0"/>
                </a:moveTo>
                <a:lnTo>
                  <a:pt x="2218715" y="0"/>
                </a:lnTo>
                <a:lnTo>
                  <a:pt x="2218715" y="2697526"/>
                </a:lnTo>
                <a:lnTo>
                  <a:pt x="0" y="2697526"/>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3350248" y="1197863"/>
            <a:ext cx="753902" cy="774225"/>
          </a:xfrm>
          <a:custGeom>
            <a:avLst/>
            <a:gdLst/>
            <a:ahLst/>
            <a:cxnLst/>
            <a:rect l="l" t="t" r="r" b="b"/>
            <a:pathLst>
              <a:path w="1130853" h="1161338">
                <a:moveTo>
                  <a:pt x="0" y="0"/>
                </a:moveTo>
                <a:lnTo>
                  <a:pt x="1130853" y="0"/>
                </a:lnTo>
                <a:lnTo>
                  <a:pt x="1130853" y="1161338"/>
                </a:lnTo>
                <a:lnTo>
                  <a:pt x="0" y="116133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4311449" y="903409"/>
            <a:ext cx="5901135" cy="1754839"/>
          </a:xfrm>
          <a:prstGeom prst="rect">
            <a:avLst/>
          </a:prstGeom>
        </p:spPr>
        <p:txBody>
          <a:bodyPr lIns="0" tIns="0" rIns="0" bIns="0" rtlCol="0" anchor="t">
            <a:spAutoFit/>
          </a:bodyPr>
          <a:lstStyle/>
          <a:p>
            <a:pPr marL="0" marR="0" lvl="0" indent="0" algn="ctr" defTabSz="609630" rtl="0" eaLnBrk="1" fontAlgn="auto" latinLnBrk="0" hangingPunct="1">
              <a:lnSpc>
                <a:spcPts val="4667"/>
              </a:lnSpc>
              <a:spcBef>
                <a:spcPts val="0"/>
              </a:spcBef>
              <a:spcAft>
                <a:spcPts val="0"/>
              </a:spcAft>
              <a:buClrTx/>
              <a:buSzTx/>
              <a:buFontTx/>
              <a:buNone/>
              <a:tabLst/>
              <a:defRPr/>
            </a:pPr>
            <a:r>
              <a:rPr kumimoji="0" lang="en-US" sz="3334" b="1" i="0" u="none" strike="noStrike" kern="1200" cap="none" spc="0" normalizeH="0" baseline="0" noProof="0">
                <a:ln>
                  <a:noFill/>
                </a:ln>
                <a:solidFill>
                  <a:srgbClr val="230773"/>
                </a:solidFill>
                <a:effectLst/>
                <a:uLnTx/>
                <a:uFillTx/>
                <a:latin typeface="Arial Bold"/>
                <a:ea typeface="Arial Bold"/>
                <a:cs typeface="Arial Bold"/>
                <a:sym typeface="Arial Bold"/>
              </a:rPr>
              <a:t>Of participants said that they</a:t>
            </a:r>
          </a:p>
          <a:p>
            <a:pPr marL="0" marR="0" lvl="0" indent="0" algn="ctr" defTabSz="609630" rtl="0" eaLnBrk="1" fontAlgn="auto" latinLnBrk="0" hangingPunct="1">
              <a:lnSpc>
                <a:spcPts val="4667"/>
              </a:lnSpc>
              <a:spcBef>
                <a:spcPts val="0"/>
              </a:spcBef>
              <a:spcAft>
                <a:spcPts val="0"/>
              </a:spcAft>
              <a:buClrTx/>
              <a:buSzTx/>
              <a:buFontTx/>
              <a:buNone/>
              <a:tabLst/>
              <a:defRPr/>
            </a:pPr>
            <a:r>
              <a:rPr kumimoji="0" lang="en-US" sz="3334" b="1" i="0" u="none" strike="noStrike" kern="1200" cap="none" spc="0" normalizeH="0" baseline="0" noProof="0">
                <a:ln>
                  <a:noFill/>
                </a:ln>
                <a:solidFill>
                  <a:srgbClr val="230773"/>
                </a:solidFill>
                <a:effectLst/>
                <a:uLnTx/>
                <a:uFillTx/>
                <a:latin typeface="Arial Bold"/>
                <a:ea typeface="Arial Bold"/>
                <a:cs typeface="Arial Bold"/>
                <a:sym typeface="Arial Bold"/>
              </a:rPr>
              <a:t>would like to do more activity</a:t>
            </a:r>
          </a:p>
        </p:txBody>
      </p:sp>
      <p:sp>
        <p:nvSpPr>
          <p:cNvPr id="8" name="Freeform 8"/>
          <p:cNvSpPr/>
          <p:nvPr/>
        </p:nvSpPr>
        <p:spPr>
          <a:xfrm>
            <a:off x="6913010" y="5954591"/>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1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descr="A close up of a logo&#10;&#10;AI-generated content may be incorrect.">
            <a:extLst>
              <a:ext uri="{FF2B5EF4-FFF2-40B4-BE49-F238E27FC236}">
                <a16:creationId xmlns:a16="http://schemas.microsoft.com/office/drawing/2014/main" id="{31C24EB5-A21F-3ECC-F4C9-4A972017BE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80062" y="5954591"/>
            <a:ext cx="3226138" cy="55122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020" y="-201704"/>
            <a:ext cx="7653803" cy="5816890"/>
          </a:xfrm>
          <a:custGeom>
            <a:avLst/>
            <a:gdLst/>
            <a:ahLst/>
            <a:cxnLst/>
            <a:rect l="l" t="t" r="r" b="b"/>
            <a:pathLst>
              <a:path w="11480704" h="8725335">
                <a:moveTo>
                  <a:pt x="0" y="0"/>
                </a:moveTo>
                <a:lnTo>
                  <a:pt x="11480704" y="0"/>
                </a:lnTo>
                <a:lnTo>
                  <a:pt x="11480704" y="8725335"/>
                </a:lnTo>
                <a:lnTo>
                  <a:pt x="0" y="8725335"/>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685801" y="955849"/>
            <a:ext cx="5073203" cy="2572753"/>
          </a:xfrm>
          <a:custGeom>
            <a:avLst/>
            <a:gdLst/>
            <a:ahLst/>
            <a:cxnLst/>
            <a:rect l="l" t="t" r="r" b="b"/>
            <a:pathLst>
              <a:path w="7609805" h="3859129">
                <a:moveTo>
                  <a:pt x="0" y="0"/>
                </a:moveTo>
                <a:lnTo>
                  <a:pt x="7609805" y="0"/>
                </a:lnTo>
                <a:lnTo>
                  <a:pt x="7609805" y="3859129"/>
                </a:lnTo>
                <a:lnTo>
                  <a:pt x="0" y="38591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6531199" y="2006618"/>
            <a:ext cx="4876800" cy="1042416"/>
          </a:xfrm>
          <a:custGeom>
            <a:avLst/>
            <a:gdLst/>
            <a:ahLst/>
            <a:cxnLst/>
            <a:rect l="l" t="t" r="r" b="b"/>
            <a:pathLst>
              <a:path w="7315200" h="1563624">
                <a:moveTo>
                  <a:pt x="0" y="0"/>
                </a:moveTo>
                <a:lnTo>
                  <a:pt x="7315200" y="0"/>
                </a:lnTo>
                <a:lnTo>
                  <a:pt x="7315200" y="1563624"/>
                </a:lnTo>
                <a:lnTo>
                  <a:pt x="0" y="1563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022637" y="1164842"/>
            <a:ext cx="4399531" cy="2123017"/>
          </a:xfrm>
          <a:prstGeom prst="rect">
            <a:avLst/>
          </a:prstGeom>
        </p:spPr>
        <p:txBody>
          <a:bodyPr lIns="0" tIns="0" rIns="0" bIns="0" rtlCol="0" anchor="t">
            <a:spAutoFit/>
          </a:bodyPr>
          <a:lstStyle/>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99" b="1" i="0" u="none" strike="noStrike" kern="1200" cap="none" spc="0" normalizeH="0" baseline="0" noProof="0">
                <a:ln>
                  <a:noFill/>
                </a:ln>
                <a:solidFill>
                  <a:srgbClr val="93A237"/>
                </a:solidFill>
                <a:effectLst/>
                <a:uLnTx/>
                <a:uFillTx/>
                <a:latin typeface="Arial Bold"/>
                <a:ea typeface="Arial Bold"/>
                <a:cs typeface="Arial Bold"/>
                <a:sym typeface="Arial Bold"/>
              </a:rPr>
              <a:t>I think for disabled people, physical activity is a necessity not a nice to have so as specialist activities come at a higher price, it would make sense for the government or NHS to support with the cost </a:t>
            </a:r>
          </a:p>
        </p:txBody>
      </p:sp>
      <p:sp>
        <p:nvSpPr>
          <p:cNvPr id="7" name="TextBox 7"/>
          <p:cNvSpPr txBox="1"/>
          <p:nvPr/>
        </p:nvSpPr>
        <p:spPr>
          <a:xfrm>
            <a:off x="7163156" y="2166025"/>
            <a:ext cx="3612886" cy="686726"/>
          </a:xfrm>
          <a:prstGeom prst="rect">
            <a:avLst/>
          </a:prstGeom>
        </p:spPr>
        <p:txBody>
          <a:bodyPr lIns="0" tIns="0" rIns="0" bIns="0" rtlCol="0" anchor="t">
            <a:spAutoFit/>
          </a:bodyPr>
          <a:lstStyle/>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99" b="1" i="0" u="none" strike="noStrike" kern="1200" cap="none" spc="0" normalizeH="0" baseline="0" noProof="0">
                <a:ln>
                  <a:noFill/>
                </a:ln>
                <a:solidFill>
                  <a:srgbClr val="230773"/>
                </a:solidFill>
                <a:effectLst/>
                <a:uLnTx/>
                <a:uFillTx/>
                <a:latin typeface="Arial Bold"/>
                <a:ea typeface="Arial Bold"/>
                <a:cs typeface="Arial Bold"/>
                <a:sym typeface="Arial Bold"/>
              </a:rPr>
              <a:t>Thank you for acknowledging</a:t>
            </a:r>
          </a:p>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99" b="1" i="0" u="none" strike="noStrike" kern="1200" cap="none" spc="0" normalizeH="0" baseline="0" noProof="0">
                <a:ln>
                  <a:noFill/>
                </a:ln>
                <a:solidFill>
                  <a:srgbClr val="230773"/>
                </a:solidFill>
                <a:effectLst/>
                <a:uLnTx/>
                <a:uFillTx/>
                <a:latin typeface="Arial Bold"/>
                <a:ea typeface="Arial Bold"/>
                <a:cs typeface="Arial Bold"/>
                <a:sym typeface="Arial Bold"/>
              </a:rPr>
              <a:t>caring commitments. Few do. </a:t>
            </a:r>
          </a:p>
        </p:txBody>
      </p:sp>
      <p:sp>
        <p:nvSpPr>
          <p:cNvPr id="8" name="Freeform 8"/>
          <p:cNvSpPr/>
          <p:nvPr/>
        </p:nvSpPr>
        <p:spPr>
          <a:xfrm>
            <a:off x="6500242" y="3257775"/>
            <a:ext cx="5073203" cy="2572753"/>
          </a:xfrm>
          <a:custGeom>
            <a:avLst/>
            <a:gdLst/>
            <a:ahLst/>
            <a:cxnLst/>
            <a:rect l="l" t="t" r="r" b="b"/>
            <a:pathLst>
              <a:path w="7609805" h="3859129">
                <a:moveTo>
                  <a:pt x="0" y="0"/>
                </a:moveTo>
                <a:lnTo>
                  <a:pt x="7609805" y="0"/>
                </a:lnTo>
                <a:lnTo>
                  <a:pt x="7609805" y="3859130"/>
                </a:lnTo>
                <a:lnTo>
                  <a:pt x="0" y="38591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6837077" y="3402915"/>
            <a:ext cx="4399531" cy="2205989"/>
          </a:xfrm>
          <a:prstGeom prst="rect">
            <a:avLst/>
          </a:prstGeom>
        </p:spPr>
        <p:txBody>
          <a:bodyPr lIns="0" tIns="0" rIns="0" bIns="0" rtlCol="0" anchor="t">
            <a:spAutoFit/>
          </a:bodyPr>
          <a:lstStyle/>
          <a:p>
            <a:pPr marL="0" marR="0" lvl="0" indent="0" algn="ctr" defTabSz="609630" rtl="0" eaLnBrk="1" fontAlgn="auto" latinLnBrk="0" hangingPunct="1">
              <a:lnSpc>
                <a:spcPts val="3546"/>
              </a:lnSpc>
              <a:spcBef>
                <a:spcPts val="0"/>
              </a:spcBef>
              <a:spcAft>
                <a:spcPts val="0"/>
              </a:spcAft>
              <a:buClrTx/>
              <a:buSzTx/>
              <a:buFontTx/>
              <a:buNone/>
              <a:tabLst/>
              <a:defRPr/>
            </a:pPr>
            <a:r>
              <a:rPr kumimoji="0" lang="en-US" sz="2533" b="1" i="0" u="none" strike="noStrike" kern="1200" cap="none" spc="0" normalizeH="0" baseline="0" noProof="0" dirty="0">
                <a:ln>
                  <a:noFill/>
                </a:ln>
                <a:solidFill>
                  <a:srgbClr val="93A237"/>
                </a:solidFill>
                <a:effectLst/>
                <a:uLnTx/>
                <a:uFillTx/>
                <a:latin typeface="Arial Bold"/>
                <a:ea typeface="Arial Bold"/>
                <a:cs typeface="Arial Bold"/>
                <a:sym typeface="Arial Bold"/>
              </a:rPr>
              <a:t>Sometimes, I also must pay for my carer. If I could use my self-directed support to pay for it, that would help a lot. </a:t>
            </a:r>
          </a:p>
        </p:txBody>
      </p:sp>
      <p:sp>
        <p:nvSpPr>
          <p:cNvPr id="10" name="Freeform 10"/>
          <p:cNvSpPr/>
          <p:nvPr/>
        </p:nvSpPr>
        <p:spPr>
          <a:xfrm>
            <a:off x="685801" y="4031591"/>
            <a:ext cx="5229800" cy="1309127"/>
          </a:xfrm>
          <a:custGeom>
            <a:avLst/>
            <a:gdLst/>
            <a:ahLst/>
            <a:cxnLst/>
            <a:rect l="l" t="t" r="r" b="b"/>
            <a:pathLst>
              <a:path w="8115300" h="1734645">
                <a:moveTo>
                  <a:pt x="0" y="0"/>
                </a:moveTo>
                <a:lnTo>
                  <a:pt x="8115300" y="0"/>
                </a:lnTo>
                <a:lnTo>
                  <a:pt x="8115300" y="1734646"/>
                </a:lnTo>
                <a:lnTo>
                  <a:pt x="0" y="173464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1485659" y="4191751"/>
            <a:ext cx="3630083" cy="1045799"/>
          </a:xfrm>
          <a:prstGeom prst="rect">
            <a:avLst/>
          </a:prstGeom>
        </p:spPr>
        <p:txBody>
          <a:bodyPr lIns="0" tIns="0" rIns="0" bIns="0" rtlCol="0" anchor="t">
            <a:spAutoFit/>
          </a:bodyPr>
          <a:lstStyle/>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99" b="1" i="0" u="none" strike="noStrike" kern="1200" cap="none" spc="0" normalizeH="0" baseline="0" noProof="0" dirty="0">
                <a:ln>
                  <a:noFill/>
                </a:ln>
                <a:solidFill>
                  <a:srgbClr val="230773"/>
                </a:solidFill>
                <a:effectLst/>
                <a:uLnTx/>
                <a:uFillTx/>
                <a:latin typeface="Arial Bold"/>
                <a:ea typeface="Arial Bold"/>
                <a:cs typeface="Arial Bold"/>
                <a:sym typeface="Arial Bold"/>
              </a:rPr>
              <a:t>Would be good to get cheaper access to council premises. </a:t>
            </a:r>
          </a:p>
        </p:txBody>
      </p:sp>
      <p:sp>
        <p:nvSpPr>
          <p:cNvPr id="12" name="Freeform 12"/>
          <p:cNvSpPr/>
          <p:nvPr/>
        </p:nvSpPr>
        <p:spPr>
          <a:xfrm>
            <a:off x="10419884" y="653450"/>
            <a:ext cx="1086315" cy="635256"/>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descr="A close up of a logo&#10;&#10;AI-generated content may be incorrect.">
            <a:extLst>
              <a:ext uri="{FF2B5EF4-FFF2-40B4-BE49-F238E27FC236}">
                <a16:creationId xmlns:a16="http://schemas.microsoft.com/office/drawing/2014/main" id="{2125959F-5151-01A0-4E85-D6D13A2560E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19641" y="691190"/>
            <a:ext cx="3226138" cy="55122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77860" y="239464"/>
            <a:ext cx="13527037" cy="908197"/>
          </a:xfrm>
          <a:prstGeom prst="rect">
            <a:avLst/>
          </a:prstGeom>
        </p:spPr>
        <p:txBody>
          <a:bodyPr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dirty="0">
                <a:ln>
                  <a:noFill/>
                </a:ln>
                <a:solidFill>
                  <a:srgbClr val="230773"/>
                </a:solidFill>
                <a:effectLst/>
                <a:uLnTx/>
                <a:uFillTx/>
                <a:latin typeface="Arial Bold"/>
                <a:ea typeface="Arial Bold"/>
                <a:cs typeface="Arial Bold"/>
                <a:sym typeface="Arial Bold"/>
              </a:rPr>
              <a:t>Section 3: Cost of living factors and benefits /</a:t>
            </a:r>
          </a:p>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dirty="0">
                <a:ln>
                  <a:noFill/>
                </a:ln>
                <a:solidFill>
                  <a:srgbClr val="230773"/>
                </a:solidFill>
                <a:effectLst/>
                <a:uLnTx/>
                <a:uFillTx/>
                <a:latin typeface="Arial Bold"/>
                <a:ea typeface="Arial Bold"/>
                <a:cs typeface="Arial Bold"/>
                <a:sym typeface="Arial Bold"/>
              </a:rPr>
              <a:t>social security barriers</a:t>
            </a:r>
          </a:p>
        </p:txBody>
      </p:sp>
      <p:sp>
        <p:nvSpPr>
          <p:cNvPr id="3" name="AutoShape 3"/>
          <p:cNvSpPr/>
          <p:nvPr/>
        </p:nvSpPr>
        <p:spPr>
          <a:xfrm>
            <a:off x="677860" y="1301405"/>
            <a:ext cx="4328160" cy="0"/>
          </a:xfrm>
          <a:prstGeom prst="line">
            <a:avLst/>
          </a:prstGeom>
          <a:ln w="38100" cap="flat">
            <a:solidFill>
              <a:srgbClr val="230773"/>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5811683" y="2498819"/>
            <a:ext cx="1172477" cy="1157167"/>
            <a:chOff x="0" y="0"/>
            <a:chExt cx="823553" cy="812800"/>
          </a:xfrm>
        </p:grpSpPr>
        <p:sp>
          <p:nvSpPr>
            <p:cNvPr id="5" name="Freeform 5"/>
            <p:cNvSpPr/>
            <p:nvPr/>
          </p:nvSpPr>
          <p:spPr>
            <a:xfrm>
              <a:off x="0" y="0"/>
              <a:ext cx="823553" cy="812800"/>
            </a:xfrm>
            <a:custGeom>
              <a:avLst/>
              <a:gdLst/>
              <a:ahLst/>
              <a:cxnLst/>
              <a:rect l="l" t="t" r="r" b="b"/>
              <a:pathLst>
                <a:path w="823553" h="812800">
                  <a:moveTo>
                    <a:pt x="411777" y="0"/>
                  </a:moveTo>
                  <a:cubicBezTo>
                    <a:pt x="184359" y="0"/>
                    <a:pt x="0" y="181951"/>
                    <a:pt x="0" y="406400"/>
                  </a:cubicBezTo>
                  <a:cubicBezTo>
                    <a:pt x="0" y="630849"/>
                    <a:pt x="184359" y="812800"/>
                    <a:pt x="411777" y="812800"/>
                  </a:cubicBezTo>
                  <a:cubicBezTo>
                    <a:pt x="639195" y="812800"/>
                    <a:pt x="823553" y="630849"/>
                    <a:pt x="823553" y="406400"/>
                  </a:cubicBezTo>
                  <a:cubicBezTo>
                    <a:pt x="823553" y="181951"/>
                    <a:pt x="639195" y="0"/>
                    <a:pt x="411777" y="0"/>
                  </a:cubicBezTo>
                  <a:close/>
                </a:path>
              </a:pathLst>
            </a:custGeom>
            <a:solidFill>
              <a:srgbClr val="FFFFFF"/>
            </a:solidFill>
            <a:ln w="352425" cap="sq">
              <a:solidFill>
                <a:srgbClr val="8F8E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77208" y="0"/>
              <a:ext cx="669137" cy="736600"/>
            </a:xfrm>
            <a:prstGeom prst="rect">
              <a:avLst/>
            </a:prstGeom>
          </p:spPr>
          <p:txBody>
            <a:bodyPr lIns="33867" tIns="33867" rIns="33867" bIns="33867" rtlCol="0" anchor="ctr"/>
            <a:lstStyle/>
            <a:p>
              <a:pPr marL="0" marR="0" lvl="0" indent="0" algn="ctr" defTabSz="609630" rtl="0" eaLnBrk="1" fontAlgn="auto" latinLnBrk="0" hangingPunct="1">
                <a:lnSpc>
                  <a:spcPts val="2499"/>
                </a:lnSpc>
                <a:spcBef>
                  <a:spcPts val="0"/>
                </a:spcBef>
                <a:spcAft>
                  <a:spcPts val="0"/>
                </a:spcAft>
                <a:buClrTx/>
                <a:buSzTx/>
                <a:buFontTx/>
                <a:buNone/>
                <a:tabLst/>
                <a:defRPr/>
              </a:pPr>
              <a:r>
                <a:rPr kumimoji="0" lang="en-US" sz="1666" b="1" i="0" u="none" strike="noStrike" kern="1200" cap="none" spc="0" normalizeH="0" baseline="0" noProof="0">
                  <a:ln>
                    <a:noFill/>
                  </a:ln>
                  <a:solidFill>
                    <a:srgbClr val="191919"/>
                  </a:solidFill>
                  <a:effectLst/>
                  <a:uLnTx/>
                  <a:uFillTx/>
                  <a:latin typeface="Aileron Bold"/>
                  <a:ea typeface="Aileron Bold"/>
                  <a:cs typeface="Aileron Bold"/>
                  <a:sym typeface="Aileron Bold"/>
                </a:rPr>
                <a:t>42%</a:t>
              </a:r>
            </a:p>
          </p:txBody>
        </p:sp>
      </p:grpSp>
      <p:sp>
        <p:nvSpPr>
          <p:cNvPr id="7" name="AutoShape 7"/>
          <p:cNvSpPr/>
          <p:nvPr/>
        </p:nvSpPr>
        <p:spPr>
          <a:xfrm>
            <a:off x="6984160" y="3077402"/>
            <a:ext cx="669338" cy="135952"/>
          </a:xfrm>
          <a:prstGeom prst="line">
            <a:avLst/>
          </a:prstGeom>
          <a:ln w="28575" cap="rnd">
            <a:solidFill>
              <a:srgbClr val="8F8EC2"/>
            </a:solidFill>
            <a:prstDash val="sysDash"/>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p:cNvGrpSpPr/>
          <p:nvPr/>
        </p:nvGrpSpPr>
        <p:grpSpPr>
          <a:xfrm>
            <a:off x="7771560" y="3137155"/>
            <a:ext cx="3304791" cy="1632996"/>
            <a:chOff x="0" y="-152400"/>
            <a:chExt cx="6609583" cy="3265992"/>
          </a:xfrm>
        </p:grpSpPr>
        <p:sp>
          <p:nvSpPr>
            <p:cNvPr id="9" name="TextBox 9"/>
            <p:cNvSpPr txBox="1"/>
            <p:nvPr/>
          </p:nvSpPr>
          <p:spPr>
            <a:xfrm>
              <a:off x="0" y="880800"/>
              <a:ext cx="6609583" cy="2232792"/>
            </a:xfrm>
            <a:prstGeom prst="rect">
              <a:avLst/>
            </a:prstGeom>
          </p:spPr>
          <p:txBody>
            <a:bodyPr lIns="0" tIns="0" rIns="0" bIns="0" rtlCol="0" anchor="t">
              <a:spAutoFit/>
            </a:bodyPr>
            <a:lstStyle/>
            <a:p>
              <a:pPr marL="0" marR="0" lvl="0" indent="0" algn="l" defTabSz="609630" rtl="0" eaLnBrk="1" fontAlgn="auto" latinLnBrk="0" hangingPunct="1">
                <a:lnSpc>
                  <a:spcPts val="3000"/>
                </a:lnSpc>
                <a:spcBef>
                  <a:spcPts val="0"/>
                </a:spcBef>
                <a:spcAft>
                  <a:spcPts val="0"/>
                </a:spcAft>
                <a:buClrTx/>
                <a:buSzTx/>
                <a:buFontTx/>
                <a:buNone/>
                <a:tabLst/>
                <a:defRPr/>
              </a:pPr>
              <a:r>
                <a:rPr kumimoji="0" lang="en-US" sz="2000" b="0" i="0" u="none" strike="noStrike" kern="1200" cap="none" spc="59" normalizeH="0" baseline="0" noProof="0">
                  <a:ln>
                    <a:noFill/>
                  </a:ln>
                  <a:solidFill>
                    <a:srgbClr val="191919"/>
                  </a:solidFill>
                  <a:effectLst/>
                  <a:uLnTx/>
                  <a:uFillTx/>
                  <a:latin typeface="Arial"/>
                  <a:ea typeface="Arial"/>
                  <a:cs typeface="Arial"/>
                  <a:sym typeface="Arial"/>
                </a:rPr>
                <a:t>believe the rising cost of living has impacted their ability to be more active</a:t>
              </a:r>
            </a:p>
          </p:txBody>
        </p:sp>
        <p:sp>
          <p:nvSpPr>
            <p:cNvPr id="10" name="TextBox 10"/>
            <p:cNvSpPr txBox="1"/>
            <p:nvPr/>
          </p:nvSpPr>
          <p:spPr>
            <a:xfrm>
              <a:off x="0" y="-152400"/>
              <a:ext cx="6609583" cy="867416"/>
            </a:xfrm>
            <a:prstGeom prst="rect">
              <a:avLst/>
            </a:prstGeom>
          </p:spPr>
          <p:txBody>
            <a:bodyPr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103" normalizeH="0" baseline="0" noProof="0">
                  <a:ln>
                    <a:noFill/>
                  </a:ln>
                  <a:solidFill>
                    <a:srgbClr val="8F8EC2"/>
                  </a:solidFill>
                  <a:effectLst/>
                  <a:uLnTx/>
                  <a:uFillTx/>
                  <a:latin typeface="Arial Bold"/>
                  <a:ea typeface="Arial Bold"/>
                  <a:cs typeface="Arial Bold"/>
                  <a:sym typeface="Arial Bold"/>
                </a:rPr>
                <a:t>42%</a:t>
              </a:r>
            </a:p>
          </p:txBody>
        </p:sp>
      </p:grpSp>
      <p:grpSp>
        <p:nvGrpSpPr>
          <p:cNvPr id="11" name="Group 11"/>
          <p:cNvGrpSpPr/>
          <p:nvPr/>
        </p:nvGrpSpPr>
        <p:grpSpPr>
          <a:xfrm>
            <a:off x="5757912" y="1145535"/>
            <a:ext cx="1181411" cy="1157167"/>
            <a:chOff x="0" y="0"/>
            <a:chExt cx="829829" cy="812800"/>
          </a:xfrm>
        </p:grpSpPr>
        <p:sp>
          <p:nvSpPr>
            <p:cNvPr id="12" name="Freeform 12"/>
            <p:cNvSpPr/>
            <p:nvPr/>
          </p:nvSpPr>
          <p:spPr>
            <a:xfrm>
              <a:off x="0" y="0"/>
              <a:ext cx="829829" cy="812800"/>
            </a:xfrm>
            <a:custGeom>
              <a:avLst/>
              <a:gdLst/>
              <a:ahLst/>
              <a:cxnLst/>
              <a:rect l="l" t="t" r="r" b="b"/>
              <a:pathLst>
                <a:path w="829829" h="812800">
                  <a:moveTo>
                    <a:pt x="414914" y="0"/>
                  </a:moveTo>
                  <a:cubicBezTo>
                    <a:pt x="185764" y="0"/>
                    <a:pt x="0" y="181951"/>
                    <a:pt x="0" y="406400"/>
                  </a:cubicBezTo>
                  <a:cubicBezTo>
                    <a:pt x="0" y="630849"/>
                    <a:pt x="185764" y="812800"/>
                    <a:pt x="414914" y="812800"/>
                  </a:cubicBezTo>
                  <a:cubicBezTo>
                    <a:pt x="644065" y="812800"/>
                    <a:pt x="829829" y="630849"/>
                    <a:pt x="829829" y="406400"/>
                  </a:cubicBezTo>
                  <a:cubicBezTo>
                    <a:pt x="829829" y="181951"/>
                    <a:pt x="644065" y="0"/>
                    <a:pt x="414914" y="0"/>
                  </a:cubicBezTo>
                  <a:close/>
                </a:path>
              </a:pathLst>
            </a:custGeom>
            <a:solidFill>
              <a:srgbClr val="FFFFFF"/>
            </a:solidFill>
            <a:ln w="352425" cap="sq">
              <a:solidFill>
                <a:srgbClr val="93A237"/>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77796" y="-47625"/>
              <a:ext cx="674236" cy="784225"/>
            </a:xfrm>
            <a:prstGeom prst="rect">
              <a:avLst/>
            </a:prstGeom>
          </p:spPr>
          <p:txBody>
            <a:bodyPr lIns="33867" tIns="33867" rIns="33867" bIns="33867" rtlCol="0" anchor="ctr"/>
            <a:lstStyle/>
            <a:p>
              <a:pPr marL="0" marR="0" lvl="0" indent="0" algn="ctr" defTabSz="609630" rtl="0" eaLnBrk="1" fontAlgn="auto" latinLnBrk="0" hangingPunct="1">
                <a:lnSpc>
                  <a:spcPts val="2499"/>
                </a:lnSpc>
                <a:spcBef>
                  <a:spcPts val="0"/>
                </a:spcBef>
                <a:spcAft>
                  <a:spcPts val="0"/>
                </a:spcAft>
                <a:buClrTx/>
                <a:buSzTx/>
                <a:buFontTx/>
                <a:buNone/>
                <a:tabLst/>
                <a:defRPr/>
              </a:pPr>
              <a:r>
                <a:rPr kumimoji="0" lang="en-US" sz="1666" b="1" i="0" u="none" strike="noStrike" kern="1200" cap="none" spc="0" normalizeH="0" baseline="0" noProof="0">
                  <a:ln>
                    <a:noFill/>
                  </a:ln>
                  <a:solidFill>
                    <a:srgbClr val="191919"/>
                  </a:solidFill>
                  <a:effectLst/>
                  <a:uLnTx/>
                  <a:uFillTx/>
                  <a:latin typeface="Arial Bold"/>
                  <a:ea typeface="Arial Bold"/>
                  <a:cs typeface="Arial Bold"/>
                  <a:sym typeface="Arial Bold"/>
                </a:rPr>
                <a:t>64%</a:t>
              </a:r>
            </a:p>
          </p:txBody>
        </p:sp>
      </p:grpSp>
      <p:grpSp>
        <p:nvGrpSpPr>
          <p:cNvPr id="14" name="Group 14"/>
          <p:cNvGrpSpPr/>
          <p:nvPr/>
        </p:nvGrpSpPr>
        <p:grpSpPr>
          <a:xfrm>
            <a:off x="4529433" y="1724119"/>
            <a:ext cx="1228479" cy="1157167"/>
            <a:chOff x="0" y="0"/>
            <a:chExt cx="862890" cy="812800"/>
          </a:xfrm>
        </p:grpSpPr>
        <p:sp>
          <p:nvSpPr>
            <p:cNvPr id="15" name="Freeform 15"/>
            <p:cNvSpPr/>
            <p:nvPr/>
          </p:nvSpPr>
          <p:spPr>
            <a:xfrm>
              <a:off x="0" y="0"/>
              <a:ext cx="862890" cy="812800"/>
            </a:xfrm>
            <a:custGeom>
              <a:avLst/>
              <a:gdLst/>
              <a:ahLst/>
              <a:cxnLst/>
              <a:rect l="l" t="t" r="r" b="b"/>
              <a:pathLst>
                <a:path w="862890" h="812800">
                  <a:moveTo>
                    <a:pt x="431445" y="0"/>
                  </a:moveTo>
                  <a:cubicBezTo>
                    <a:pt x="193164" y="0"/>
                    <a:pt x="0" y="181951"/>
                    <a:pt x="0" y="406400"/>
                  </a:cubicBezTo>
                  <a:cubicBezTo>
                    <a:pt x="0" y="630849"/>
                    <a:pt x="193164" y="812800"/>
                    <a:pt x="431445" y="812800"/>
                  </a:cubicBezTo>
                  <a:cubicBezTo>
                    <a:pt x="669725" y="812800"/>
                    <a:pt x="862890" y="630849"/>
                    <a:pt x="862890" y="406400"/>
                  </a:cubicBezTo>
                  <a:cubicBezTo>
                    <a:pt x="862890" y="181951"/>
                    <a:pt x="669725" y="0"/>
                    <a:pt x="431445" y="0"/>
                  </a:cubicBezTo>
                  <a:close/>
                </a:path>
              </a:pathLst>
            </a:custGeom>
            <a:solidFill>
              <a:srgbClr val="FFFFFF"/>
            </a:solidFill>
            <a:ln w="352425" cap="sq">
              <a:solidFill>
                <a:srgbClr val="23077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p:cNvSpPr txBox="1"/>
            <p:nvPr/>
          </p:nvSpPr>
          <p:spPr>
            <a:xfrm>
              <a:off x="80896" y="0"/>
              <a:ext cx="701098" cy="736600"/>
            </a:xfrm>
            <a:prstGeom prst="rect">
              <a:avLst/>
            </a:prstGeom>
          </p:spPr>
          <p:txBody>
            <a:bodyPr lIns="33867" tIns="33867" rIns="33867" bIns="33867" rtlCol="0" anchor="ctr"/>
            <a:lstStyle/>
            <a:p>
              <a:pPr marL="0" marR="0" lvl="0" indent="0" algn="ctr" defTabSz="609630" rtl="0" eaLnBrk="1" fontAlgn="auto" latinLnBrk="0" hangingPunct="1">
                <a:lnSpc>
                  <a:spcPts val="2499"/>
                </a:lnSpc>
                <a:spcBef>
                  <a:spcPts val="0"/>
                </a:spcBef>
                <a:spcAft>
                  <a:spcPts val="0"/>
                </a:spcAft>
                <a:buClrTx/>
                <a:buSzTx/>
                <a:buFontTx/>
                <a:buNone/>
                <a:tabLst/>
                <a:defRPr/>
              </a:pPr>
              <a:r>
                <a:rPr kumimoji="0" lang="en-US" sz="1666" b="1" i="0" u="none" strike="noStrike" kern="1200" cap="none" spc="0" normalizeH="0" baseline="0" noProof="0">
                  <a:ln>
                    <a:noFill/>
                  </a:ln>
                  <a:solidFill>
                    <a:srgbClr val="191919"/>
                  </a:solidFill>
                  <a:effectLst/>
                  <a:uLnTx/>
                  <a:uFillTx/>
                  <a:latin typeface="Aileron Bold"/>
                  <a:ea typeface="Aileron Bold"/>
                  <a:cs typeface="Aileron Bold"/>
                  <a:sym typeface="Aileron Bold"/>
                </a:rPr>
                <a:t>41%</a:t>
              </a:r>
            </a:p>
          </p:txBody>
        </p:sp>
      </p:grpSp>
      <p:grpSp>
        <p:nvGrpSpPr>
          <p:cNvPr id="17" name="Group 17"/>
          <p:cNvGrpSpPr/>
          <p:nvPr/>
        </p:nvGrpSpPr>
        <p:grpSpPr>
          <a:xfrm>
            <a:off x="5787961" y="3928313"/>
            <a:ext cx="1219920" cy="1157167"/>
            <a:chOff x="0" y="0"/>
            <a:chExt cx="856878" cy="812800"/>
          </a:xfrm>
        </p:grpSpPr>
        <p:sp>
          <p:nvSpPr>
            <p:cNvPr id="18" name="Freeform 18"/>
            <p:cNvSpPr/>
            <p:nvPr/>
          </p:nvSpPr>
          <p:spPr>
            <a:xfrm>
              <a:off x="0" y="0"/>
              <a:ext cx="856878" cy="812800"/>
            </a:xfrm>
            <a:custGeom>
              <a:avLst/>
              <a:gdLst/>
              <a:ahLst/>
              <a:cxnLst/>
              <a:rect l="l" t="t" r="r" b="b"/>
              <a:pathLst>
                <a:path w="856878" h="812800">
                  <a:moveTo>
                    <a:pt x="428439" y="0"/>
                  </a:moveTo>
                  <a:cubicBezTo>
                    <a:pt x="191819" y="0"/>
                    <a:pt x="0" y="181951"/>
                    <a:pt x="0" y="406400"/>
                  </a:cubicBezTo>
                  <a:cubicBezTo>
                    <a:pt x="0" y="630849"/>
                    <a:pt x="191819" y="812800"/>
                    <a:pt x="428439" y="812800"/>
                  </a:cubicBezTo>
                  <a:cubicBezTo>
                    <a:pt x="665059" y="812800"/>
                    <a:pt x="856878" y="630849"/>
                    <a:pt x="856878" y="406400"/>
                  </a:cubicBezTo>
                  <a:cubicBezTo>
                    <a:pt x="856878" y="181951"/>
                    <a:pt x="665059" y="0"/>
                    <a:pt x="428439" y="0"/>
                  </a:cubicBezTo>
                  <a:close/>
                </a:path>
              </a:pathLst>
            </a:custGeom>
            <a:solidFill>
              <a:srgbClr val="FFFFFF"/>
            </a:solidFill>
            <a:ln w="352425" cap="sq">
              <a:solidFill>
                <a:srgbClr val="23077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80332" y="0"/>
              <a:ext cx="696213" cy="736600"/>
            </a:xfrm>
            <a:prstGeom prst="rect">
              <a:avLst/>
            </a:prstGeom>
          </p:spPr>
          <p:txBody>
            <a:bodyPr lIns="33867" tIns="33867" rIns="33867" bIns="33867" rtlCol="0" anchor="ctr"/>
            <a:lstStyle/>
            <a:p>
              <a:pPr marL="0" marR="0" lvl="0" indent="0" algn="ctr" defTabSz="609630" rtl="0" eaLnBrk="1" fontAlgn="auto" latinLnBrk="0" hangingPunct="1">
                <a:lnSpc>
                  <a:spcPts val="2499"/>
                </a:lnSpc>
                <a:spcBef>
                  <a:spcPts val="0"/>
                </a:spcBef>
                <a:spcAft>
                  <a:spcPts val="0"/>
                </a:spcAft>
                <a:buClrTx/>
                <a:buSzTx/>
                <a:buFontTx/>
                <a:buNone/>
                <a:tabLst/>
                <a:defRPr/>
              </a:pPr>
              <a:r>
                <a:rPr kumimoji="0" lang="en-US" sz="1666" b="1" i="0" u="none" strike="noStrike" kern="1200" cap="none" spc="0" normalizeH="0" baseline="0" noProof="0">
                  <a:ln>
                    <a:noFill/>
                  </a:ln>
                  <a:solidFill>
                    <a:srgbClr val="191919"/>
                  </a:solidFill>
                  <a:effectLst/>
                  <a:uLnTx/>
                  <a:uFillTx/>
                  <a:latin typeface="Aileron Bold"/>
                  <a:ea typeface="Aileron Bold"/>
                  <a:cs typeface="Aileron Bold"/>
                  <a:sym typeface="Aileron Bold"/>
                </a:rPr>
                <a:t>20%</a:t>
              </a:r>
            </a:p>
          </p:txBody>
        </p:sp>
      </p:grpSp>
      <p:grpSp>
        <p:nvGrpSpPr>
          <p:cNvPr id="20" name="Group 20"/>
          <p:cNvGrpSpPr/>
          <p:nvPr/>
        </p:nvGrpSpPr>
        <p:grpSpPr>
          <a:xfrm>
            <a:off x="4645789" y="3145519"/>
            <a:ext cx="1165894" cy="1157167"/>
            <a:chOff x="0" y="0"/>
            <a:chExt cx="818930" cy="812800"/>
          </a:xfrm>
        </p:grpSpPr>
        <p:sp>
          <p:nvSpPr>
            <p:cNvPr id="21" name="Freeform 21"/>
            <p:cNvSpPr/>
            <p:nvPr/>
          </p:nvSpPr>
          <p:spPr>
            <a:xfrm>
              <a:off x="0" y="0"/>
              <a:ext cx="818930" cy="812800"/>
            </a:xfrm>
            <a:custGeom>
              <a:avLst/>
              <a:gdLst/>
              <a:ahLst/>
              <a:cxnLst/>
              <a:rect l="l" t="t" r="r" b="b"/>
              <a:pathLst>
                <a:path w="818930" h="812800">
                  <a:moveTo>
                    <a:pt x="409465" y="0"/>
                  </a:moveTo>
                  <a:cubicBezTo>
                    <a:pt x="183324" y="0"/>
                    <a:pt x="0" y="181951"/>
                    <a:pt x="0" y="406400"/>
                  </a:cubicBezTo>
                  <a:cubicBezTo>
                    <a:pt x="0" y="630849"/>
                    <a:pt x="183324" y="812800"/>
                    <a:pt x="409465" y="812800"/>
                  </a:cubicBezTo>
                  <a:cubicBezTo>
                    <a:pt x="635606" y="812800"/>
                    <a:pt x="818930" y="630849"/>
                    <a:pt x="818930" y="406400"/>
                  </a:cubicBezTo>
                  <a:cubicBezTo>
                    <a:pt x="818930" y="181951"/>
                    <a:pt x="635606" y="0"/>
                    <a:pt x="409465" y="0"/>
                  </a:cubicBezTo>
                  <a:close/>
                </a:path>
              </a:pathLst>
            </a:custGeom>
            <a:solidFill>
              <a:srgbClr val="FFFFFF"/>
            </a:solidFill>
            <a:ln w="352425" cap="sq">
              <a:solidFill>
                <a:srgbClr val="93A237"/>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76775" y="0"/>
              <a:ext cx="665381" cy="736600"/>
            </a:xfrm>
            <a:prstGeom prst="rect">
              <a:avLst/>
            </a:prstGeom>
          </p:spPr>
          <p:txBody>
            <a:bodyPr lIns="33867" tIns="33867" rIns="33867" bIns="33867" rtlCol="0" anchor="ctr"/>
            <a:lstStyle/>
            <a:p>
              <a:pPr marL="0" marR="0" lvl="0" indent="0" algn="ctr" defTabSz="609630" rtl="0" eaLnBrk="1" fontAlgn="auto" latinLnBrk="0" hangingPunct="1">
                <a:lnSpc>
                  <a:spcPts val="2499"/>
                </a:lnSpc>
                <a:spcBef>
                  <a:spcPts val="0"/>
                </a:spcBef>
                <a:spcAft>
                  <a:spcPts val="0"/>
                </a:spcAft>
                <a:buClrTx/>
                <a:buSzTx/>
                <a:buFontTx/>
                <a:buNone/>
                <a:tabLst/>
                <a:defRPr/>
              </a:pPr>
              <a:r>
                <a:rPr kumimoji="0" lang="en-US" sz="1666" b="1" i="0" u="none" strike="noStrike" kern="1200" cap="none" spc="0" normalizeH="0" baseline="0" noProof="0">
                  <a:ln>
                    <a:noFill/>
                  </a:ln>
                  <a:solidFill>
                    <a:srgbClr val="191919"/>
                  </a:solidFill>
                  <a:effectLst/>
                  <a:uLnTx/>
                  <a:uFillTx/>
                  <a:latin typeface="Aileron Bold"/>
                  <a:ea typeface="Aileron Bold"/>
                  <a:cs typeface="Aileron Bold"/>
                  <a:sym typeface="Aileron Bold"/>
                </a:rPr>
                <a:t>45%</a:t>
              </a:r>
            </a:p>
          </p:txBody>
        </p:sp>
      </p:grpSp>
      <p:sp>
        <p:nvSpPr>
          <p:cNvPr id="23" name="AutoShape 23"/>
          <p:cNvSpPr/>
          <p:nvPr/>
        </p:nvSpPr>
        <p:spPr>
          <a:xfrm flipV="1">
            <a:off x="6939323" y="1213132"/>
            <a:ext cx="714175" cy="510987"/>
          </a:xfrm>
          <a:prstGeom prst="line">
            <a:avLst/>
          </a:prstGeom>
          <a:ln w="28575" cap="rnd">
            <a:solidFill>
              <a:srgbClr val="93A237"/>
            </a:solidFill>
            <a:prstDash val="sysDash"/>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AutoShape 24"/>
          <p:cNvSpPr/>
          <p:nvPr/>
        </p:nvSpPr>
        <p:spPr>
          <a:xfrm>
            <a:off x="7007881" y="4506896"/>
            <a:ext cx="1207092" cy="635059"/>
          </a:xfrm>
          <a:prstGeom prst="line">
            <a:avLst/>
          </a:prstGeom>
          <a:ln w="28575" cap="rnd">
            <a:solidFill>
              <a:srgbClr val="230773"/>
            </a:solidFill>
            <a:prstDash val="sysDash"/>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5" name="Group 25"/>
          <p:cNvGrpSpPr/>
          <p:nvPr/>
        </p:nvGrpSpPr>
        <p:grpSpPr>
          <a:xfrm>
            <a:off x="7784260" y="869803"/>
            <a:ext cx="3721941" cy="2022413"/>
            <a:chOff x="0" y="-152400"/>
            <a:chExt cx="7443881" cy="4044827"/>
          </a:xfrm>
        </p:grpSpPr>
        <p:sp>
          <p:nvSpPr>
            <p:cNvPr id="26" name="TextBox 26"/>
            <p:cNvSpPr txBox="1"/>
            <p:nvPr/>
          </p:nvSpPr>
          <p:spPr>
            <a:xfrm>
              <a:off x="0" y="890322"/>
              <a:ext cx="7443881" cy="3002105"/>
            </a:xfrm>
            <a:prstGeom prst="rect">
              <a:avLst/>
            </a:prstGeom>
          </p:spPr>
          <p:txBody>
            <a:bodyPr lIns="0" tIns="0" rIns="0" bIns="0" rtlCol="0" anchor="t">
              <a:spAutoFit/>
            </a:bodyPr>
            <a:lstStyle/>
            <a:p>
              <a:pPr marL="0" marR="0" lvl="0" indent="0" algn="l" defTabSz="609630" rtl="0" eaLnBrk="1" fontAlgn="auto" latinLnBrk="0" hangingPunct="1">
                <a:lnSpc>
                  <a:spcPts val="2999"/>
                </a:lnSpc>
                <a:spcBef>
                  <a:spcPts val="0"/>
                </a:spcBef>
                <a:spcAft>
                  <a:spcPts val="0"/>
                </a:spcAft>
                <a:buClrTx/>
                <a:buSzTx/>
                <a:buFontTx/>
                <a:buNone/>
                <a:tabLst/>
                <a:defRPr/>
              </a:pPr>
              <a:r>
                <a:rPr kumimoji="0" lang="en-US" sz="1999" b="0" i="0" u="none" strike="noStrike" kern="1200" cap="none" spc="59" normalizeH="0" baseline="0" noProof="0">
                  <a:ln>
                    <a:noFill/>
                  </a:ln>
                  <a:solidFill>
                    <a:srgbClr val="191919"/>
                  </a:solidFill>
                  <a:effectLst/>
                  <a:uLnTx/>
                  <a:uFillTx/>
                  <a:latin typeface="Arial"/>
                  <a:ea typeface="Arial"/>
                  <a:cs typeface="Arial"/>
                  <a:sym typeface="Arial"/>
                </a:rPr>
                <a:t>agree that being supported to be more active now will reduce the need to access social care in the future</a:t>
              </a:r>
            </a:p>
          </p:txBody>
        </p:sp>
        <p:sp>
          <p:nvSpPr>
            <p:cNvPr id="27" name="TextBox 27"/>
            <p:cNvSpPr txBox="1"/>
            <p:nvPr/>
          </p:nvSpPr>
          <p:spPr>
            <a:xfrm>
              <a:off x="0" y="-152400"/>
              <a:ext cx="7443881" cy="867416"/>
            </a:xfrm>
            <a:prstGeom prst="rect">
              <a:avLst/>
            </a:prstGeom>
          </p:spPr>
          <p:txBody>
            <a:bodyPr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103" normalizeH="0" baseline="0" noProof="0">
                  <a:ln>
                    <a:noFill/>
                  </a:ln>
                  <a:solidFill>
                    <a:srgbClr val="93A237"/>
                  </a:solidFill>
                  <a:effectLst/>
                  <a:uLnTx/>
                  <a:uFillTx/>
                  <a:latin typeface="Arial Bold"/>
                  <a:ea typeface="Arial Bold"/>
                  <a:cs typeface="Arial Bold"/>
                  <a:sym typeface="Arial Bold"/>
                </a:rPr>
                <a:t>64%</a:t>
              </a:r>
            </a:p>
          </p:txBody>
        </p:sp>
      </p:grpSp>
      <p:grpSp>
        <p:nvGrpSpPr>
          <p:cNvPr id="28" name="Group 28"/>
          <p:cNvGrpSpPr/>
          <p:nvPr/>
        </p:nvGrpSpPr>
        <p:grpSpPr>
          <a:xfrm>
            <a:off x="4279986" y="4980878"/>
            <a:ext cx="4720904" cy="1637692"/>
            <a:chOff x="0" y="-152400"/>
            <a:chExt cx="9441808" cy="3275386"/>
          </a:xfrm>
        </p:grpSpPr>
        <p:sp>
          <p:nvSpPr>
            <p:cNvPr id="29" name="TextBox 29"/>
            <p:cNvSpPr txBox="1"/>
            <p:nvPr/>
          </p:nvSpPr>
          <p:spPr>
            <a:xfrm>
              <a:off x="0" y="890323"/>
              <a:ext cx="9441808" cy="2232663"/>
            </a:xfrm>
            <a:prstGeom prst="rect">
              <a:avLst/>
            </a:prstGeom>
          </p:spPr>
          <p:txBody>
            <a:bodyPr lIns="0" tIns="0" rIns="0" bIns="0" rtlCol="0" anchor="t">
              <a:spAutoFit/>
            </a:bodyPr>
            <a:lstStyle/>
            <a:p>
              <a:pPr marL="0" marR="0" lvl="0" indent="0" algn="r" defTabSz="609630" rtl="0" eaLnBrk="1" fontAlgn="auto" latinLnBrk="0" hangingPunct="1">
                <a:lnSpc>
                  <a:spcPts val="2999"/>
                </a:lnSpc>
                <a:spcBef>
                  <a:spcPts val="0"/>
                </a:spcBef>
                <a:spcAft>
                  <a:spcPts val="0"/>
                </a:spcAft>
                <a:buClrTx/>
                <a:buSzTx/>
                <a:buFontTx/>
                <a:buNone/>
                <a:tabLst/>
                <a:defRPr/>
              </a:pPr>
              <a:r>
                <a:rPr kumimoji="0" lang="en-US" sz="1999" b="0" i="0" u="none" strike="noStrike" kern="1200" cap="none" spc="59" normalizeH="0" baseline="0" noProof="0">
                  <a:ln>
                    <a:noFill/>
                  </a:ln>
                  <a:solidFill>
                    <a:srgbClr val="191919"/>
                  </a:solidFill>
                  <a:effectLst/>
                  <a:uLnTx/>
                  <a:uFillTx/>
                  <a:latin typeface="Arial"/>
                  <a:ea typeface="Arial"/>
                  <a:cs typeface="Arial"/>
                  <a:sym typeface="Arial"/>
                </a:rPr>
                <a:t>know of someone who has had their benefits reduced as a result of being considered more physically active</a:t>
              </a:r>
            </a:p>
          </p:txBody>
        </p:sp>
        <p:sp>
          <p:nvSpPr>
            <p:cNvPr id="30" name="TextBox 30"/>
            <p:cNvSpPr txBox="1"/>
            <p:nvPr/>
          </p:nvSpPr>
          <p:spPr>
            <a:xfrm>
              <a:off x="0" y="-152400"/>
              <a:ext cx="9441808" cy="867417"/>
            </a:xfrm>
            <a:prstGeom prst="rect">
              <a:avLst/>
            </a:prstGeom>
          </p:spPr>
          <p:txBody>
            <a:bodyPr lIns="0" tIns="0" rIns="0" bIns="0" rtlCol="0" anchor="t">
              <a:spAutoFit/>
            </a:bodyPr>
            <a:lstStyle/>
            <a:p>
              <a:pPr marL="0" marR="0" lvl="0" indent="0" algn="r"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103" normalizeH="0" baseline="0" noProof="0">
                  <a:ln>
                    <a:noFill/>
                  </a:ln>
                  <a:solidFill>
                    <a:srgbClr val="230773"/>
                  </a:solidFill>
                  <a:effectLst/>
                  <a:uLnTx/>
                  <a:uFillTx/>
                  <a:latin typeface="Arial Bold"/>
                  <a:ea typeface="Arial Bold"/>
                  <a:cs typeface="Arial Bold"/>
                  <a:sym typeface="Arial Bold"/>
                </a:rPr>
                <a:t>20%</a:t>
              </a:r>
            </a:p>
          </p:txBody>
        </p:sp>
      </p:grpSp>
      <p:sp>
        <p:nvSpPr>
          <p:cNvPr id="31" name="AutoShape 31"/>
          <p:cNvSpPr/>
          <p:nvPr/>
        </p:nvSpPr>
        <p:spPr>
          <a:xfrm flipH="1" flipV="1">
            <a:off x="4105181" y="2134775"/>
            <a:ext cx="424253" cy="167927"/>
          </a:xfrm>
          <a:prstGeom prst="line">
            <a:avLst/>
          </a:prstGeom>
          <a:ln w="28575" cap="rnd">
            <a:solidFill>
              <a:srgbClr val="230773"/>
            </a:solidFill>
            <a:prstDash val="sysDash"/>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AutoShape 32"/>
          <p:cNvSpPr/>
          <p:nvPr/>
        </p:nvSpPr>
        <p:spPr>
          <a:xfrm flipV="1">
            <a:off x="3535252" y="3724102"/>
            <a:ext cx="1110537" cy="523584"/>
          </a:xfrm>
          <a:prstGeom prst="line">
            <a:avLst/>
          </a:prstGeom>
          <a:ln w="28575" cap="rnd">
            <a:solidFill>
              <a:srgbClr val="93A237"/>
            </a:solidFill>
            <a:prstDash val="sysDash"/>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3" name="Group 33"/>
          <p:cNvGrpSpPr/>
          <p:nvPr/>
        </p:nvGrpSpPr>
        <p:grpSpPr>
          <a:xfrm>
            <a:off x="200113" y="1798443"/>
            <a:ext cx="3736945" cy="2017741"/>
            <a:chOff x="0" y="-152400"/>
            <a:chExt cx="7473891" cy="4035482"/>
          </a:xfrm>
        </p:grpSpPr>
        <p:sp>
          <p:nvSpPr>
            <p:cNvPr id="34" name="TextBox 34"/>
            <p:cNvSpPr txBox="1"/>
            <p:nvPr/>
          </p:nvSpPr>
          <p:spPr>
            <a:xfrm>
              <a:off x="0" y="880848"/>
              <a:ext cx="7473891" cy="3002234"/>
            </a:xfrm>
            <a:prstGeom prst="rect">
              <a:avLst/>
            </a:prstGeom>
          </p:spPr>
          <p:txBody>
            <a:bodyPr lIns="0" tIns="0" rIns="0" bIns="0" rtlCol="0" anchor="t">
              <a:spAutoFit/>
            </a:bodyPr>
            <a:lstStyle/>
            <a:p>
              <a:pPr marL="0" marR="0" lvl="0" indent="0" algn="r" defTabSz="609630" rtl="0" eaLnBrk="1" fontAlgn="auto" latinLnBrk="0" hangingPunct="1">
                <a:lnSpc>
                  <a:spcPts val="3000"/>
                </a:lnSpc>
                <a:spcBef>
                  <a:spcPts val="0"/>
                </a:spcBef>
                <a:spcAft>
                  <a:spcPts val="0"/>
                </a:spcAft>
                <a:buClrTx/>
                <a:buSzTx/>
                <a:buFontTx/>
                <a:buNone/>
                <a:tabLst/>
                <a:defRPr/>
              </a:pPr>
              <a:r>
                <a:rPr kumimoji="0" lang="en-US" sz="2000" b="0" i="0" u="none" strike="noStrike" kern="1200" cap="none" spc="59" normalizeH="0" baseline="0" noProof="0" dirty="0">
                  <a:ln>
                    <a:noFill/>
                  </a:ln>
                  <a:solidFill>
                    <a:srgbClr val="191919"/>
                  </a:solidFill>
                  <a:effectLst/>
                  <a:uLnTx/>
                  <a:uFillTx/>
                  <a:latin typeface="Arial"/>
                  <a:ea typeface="Arial"/>
                  <a:cs typeface="Arial"/>
                  <a:sym typeface="Arial"/>
                </a:rPr>
                <a:t>agree that they are worried their benefits will be taken away if they are seen to be more physically active  </a:t>
              </a:r>
            </a:p>
          </p:txBody>
        </p:sp>
        <p:sp>
          <p:nvSpPr>
            <p:cNvPr id="35" name="TextBox 35"/>
            <p:cNvSpPr txBox="1"/>
            <p:nvPr/>
          </p:nvSpPr>
          <p:spPr>
            <a:xfrm>
              <a:off x="0" y="-152400"/>
              <a:ext cx="7473891" cy="867416"/>
            </a:xfrm>
            <a:prstGeom prst="rect">
              <a:avLst/>
            </a:prstGeom>
          </p:spPr>
          <p:txBody>
            <a:bodyPr lIns="0" tIns="0" rIns="0" bIns="0" rtlCol="0" anchor="t">
              <a:spAutoFit/>
            </a:bodyPr>
            <a:lstStyle/>
            <a:p>
              <a:pPr marL="0" marR="0" lvl="0" indent="0" algn="r"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103" normalizeH="0" baseline="0" noProof="0">
                  <a:ln>
                    <a:noFill/>
                  </a:ln>
                  <a:solidFill>
                    <a:srgbClr val="230773"/>
                  </a:solidFill>
                  <a:effectLst/>
                  <a:uLnTx/>
                  <a:uFillTx/>
                  <a:latin typeface="Arial Bold"/>
                  <a:ea typeface="Arial Bold"/>
                  <a:cs typeface="Arial Bold"/>
                  <a:sym typeface="Arial Bold"/>
                </a:rPr>
                <a:t>41%</a:t>
              </a:r>
            </a:p>
          </p:txBody>
        </p:sp>
      </p:grpSp>
      <p:grpSp>
        <p:nvGrpSpPr>
          <p:cNvPr id="36" name="Group 36"/>
          <p:cNvGrpSpPr/>
          <p:nvPr/>
        </p:nvGrpSpPr>
        <p:grpSpPr>
          <a:xfrm>
            <a:off x="932861" y="4283568"/>
            <a:ext cx="2655180" cy="1637718"/>
            <a:chOff x="0" y="-152400"/>
            <a:chExt cx="5310360" cy="3275436"/>
          </a:xfrm>
        </p:grpSpPr>
        <p:sp>
          <p:nvSpPr>
            <p:cNvPr id="37" name="TextBox 37"/>
            <p:cNvSpPr txBox="1"/>
            <p:nvPr/>
          </p:nvSpPr>
          <p:spPr>
            <a:xfrm>
              <a:off x="0" y="890374"/>
              <a:ext cx="5310360" cy="2232662"/>
            </a:xfrm>
            <a:prstGeom prst="rect">
              <a:avLst/>
            </a:prstGeom>
          </p:spPr>
          <p:txBody>
            <a:bodyPr lIns="0" tIns="0" rIns="0" bIns="0" rtlCol="0" anchor="t">
              <a:spAutoFit/>
            </a:bodyPr>
            <a:lstStyle/>
            <a:p>
              <a:pPr marL="0" marR="0" lvl="0" indent="0" algn="r" defTabSz="609630" rtl="0" eaLnBrk="1" fontAlgn="auto" latinLnBrk="0" hangingPunct="1">
                <a:lnSpc>
                  <a:spcPts val="2999"/>
                </a:lnSpc>
                <a:spcBef>
                  <a:spcPts val="0"/>
                </a:spcBef>
                <a:spcAft>
                  <a:spcPts val="0"/>
                </a:spcAft>
                <a:buClrTx/>
                <a:buSzTx/>
                <a:buFontTx/>
                <a:buNone/>
                <a:tabLst/>
                <a:defRPr/>
              </a:pPr>
              <a:r>
                <a:rPr kumimoji="0" lang="en-US" sz="1999" b="0" i="0" u="none" strike="noStrike" kern="1200" cap="none" spc="59" normalizeH="0" baseline="0" noProof="0" dirty="0">
                  <a:ln>
                    <a:noFill/>
                  </a:ln>
                  <a:solidFill>
                    <a:srgbClr val="191919"/>
                  </a:solidFill>
                  <a:effectLst/>
                  <a:uLnTx/>
                  <a:uFillTx/>
                  <a:latin typeface="Arial"/>
                  <a:ea typeface="Arial"/>
                  <a:cs typeface="Arial"/>
                  <a:sym typeface="Arial"/>
                </a:rPr>
                <a:t>agree that they rely on the benefits to be more active </a:t>
              </a:r>
            </a:p>
          </p:txBody>
        </p:sp>
        <p:sp>
          <p:nvSpPr>
            <p:cNvPr id="38" name="TextBox 38"/>
            <p:cNvSpPr txBox="1"/>
            <p:nvPr/>
          </p:nvSpPr>
          <p:spPr>
            <a:xfrm>
              <a:off x="0" y="-152400"/>
              <a:ext cx="5310360" cy="867416"/>
            </a:xfrm>
            <a:prstGeom prst="rect">
              <a:avLst/>
            </a:prstGeom>
          </p:spPr>
          <p:txBody>
            <a:bodyPr lIns="0" tIns="0" rIns="0" bIns="0" rtlCol="0" anchor="t">
              <a:spAutoFit/>
            </a:bodyPr>
            <a:lstStyle/>
            <a:p>
              <a:pPr marL="0" marR="0" lvl="0" indent="0" algn="r"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103" normalizeH="0" baseline="0" noProof="0">
                  <a:ln>
                    <a:noFill/>
                  </a:ln>
                  <a:solidFill>
                    <a:srgbClr val="93A237"/>
                  </a:solidFill>
                  <a:effectLst/>
                  <a:uLnTx/>
                  <a:uFillTx/>
                  <a:latin typeface="Arial Bold"/>
                  <a:ea typeface="Arial Bold"/>
                  <a:cs typeface="Arial Bold"/>
                  <a:sym typeface="Arial Bold"/>
                </a:rPr>
                <a:t>45%</a:t>
              </a:r>
            </a:p>
          </p:txBody>
        </p:sp>
      </p:grpSp>
      <p:sp>
        <p:nvSpPr>
          <p:cNvPr id="39" name="Freeform 39"/>
          <p:cNvSpPr/>
          <p:nvPr/>
        </p:nvSpPr>
        <p:spPr>
          <a:xfrm>
            <a:off x="10419884" y="475646"/>
            <a:ext cx="1086316" cy="602905"/>
          </a:xfrm>
          <a:custGeom>
            <a:avLst/>
            <a:gdLst/>
            <a:ahLst/>
            <a:cxnLst/>
            <a:rect l="l" t="t" r="r" b="b"/>
            <a:pathLst>
              <a:path w="1629474" h="904358">
                <a:moveTo>
                  <a:pt x="0" y="0"/>
                </a:moveTo>
                <a:lnTo>
                  <a:pt x="1629474" y="0"/>
                </a:lnTo>
                <a:lnTo>
                  <a:pt x="1629474" y="904357"/>
                </a:lnTo>
                <a:lnTo>
                  <a:pt x="0" y="904357"/>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40" name="Picture 39" descr="A close up of a logo&#10;&#10;AI-generated content may be incorrect.">
            <a:extLst>
              <a:ext uri="{FF2B5EF4-FFF2-40B4-BE49-F238E27FC236}">
                <a16:creationId xmlns:a16="http://schemas.microsoft.com/office/drawing/2014/main" id="{6C6DA780-B6AF-3F72-8C48-E1C6105BE2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4855" y="6033443"/>
            <a:ext cx="2538369" cy="43370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9685"/>
            <a:ext cx="7653803" cy="5816890"/>
          </a:xfrm>
          <a:custGeom>
            <a:avLst/>
            <a:gdLst/>
            <a:ahLst/>
            <a:cxnLst/>
            <a:rect l="l" t="t" r="r" b="b"/>
            <a:pathLst>
              <a:path w="11480704" h="8725335">
                <a:moveTo>
                  <a:pt x="0" y="0"/>
                </a:moveTo>
                <a:lnTo>
                  <a:pt x="11480704" y="0"/>
                </a:lnTo>
                <a:lnTo>
                  <a:pt x="11480704" y="8725335"/>
                </a:lnTo>
                <a:lnTo>
                  <a:pt x="0" y="8725335"/>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517383" y="354796"/>
            <a:ext cx="5073203" cy="2572753"/>
          </a:xfrm>
          <a:custGeom>
            <a:avLst/>
            <a:gdLst/>
            <a:ahLst/>
            <a:cxnLst/>
            <a:rect l="l" t="t" r="r" b="b"/>
            <a:pathLst>
              <a:path w="7609805" h="3859129">
                <a:moveTo>
                  <a:pt x="0" y="0"/>
                </a:moveTo>
                <a:lnTo>
                  <a:pt x="7609805" y="0"/>
                </a:lnTo>
                <a:lnTo>
                  <a:pt x="7609805" y="3859129"/>
                </a:lnTo>
                <a:lnTo>
                  <a:pt x="0" y="38591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1046884" y="3980164"/>
            <a:ext cx="3264694" cy="686791"/>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93A237"/>
                </a:solidFill>
                <a:effectLst/>
                <a:uLnTx/>
                <a:uFillTx/>
                <a:latin typeface="Arial Bold"/>
                <a:ea typeface="Arial Bold"/>
                <a:cs typeface="Arial Bold"/>
                <a:sym typeface="Arial Bold"/>
              </a:rPr>
              <a:t>Cost and access are</a:t>
            </a:r>
          </a:p>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93A237"/>
                </a:solidFill>
                <a:effectLst/>
                <a:uLnTx/>
                <a:uFillTx/>
                <a:latin typeface="Arial Bold"/>
                <a:ea typeface="Arial Bold"/>
                <a:cs typeface="Arial Bold"/>
                <a:sym typeface="Arial Bold"/>
              </a:rPr>
              <a:t>the biggest barriers to me. </a:t>
            </a:r>
          </a:p>
        </p:txBody>
      </p:sp>
      <p:sp>
        <p:nvSpPr>
          <p:cNvPr id="6" name="TextBox 6"/>
          <p:cNvSpPr txBox="1"/>
          <p:nvPr/>
        </p:nvSpPr>
        <p:spPr>
          <a:xfrm>
            <a:off x="685800" y="750055"/>
            <a:ext cx="4736367" cy="1655068"/>
          </a:xfrm>
          <a:prstGeom prst="rect">
            <a:avLst/>
          </a:prstGeom>
        </p:spPr>
        <p:txBody>
          <a:bodyPr lIns="0" tIns="0" rIns="0" bIns="0" rtlCol="0" anchor="t">
            <a:spAutoFit/>
          </a:bodyPr>
          <a:lstStyle/>
          <a:p>
            <a:pPr marL="0" marR="0" lvl="0" indent="0" algn="ctr" defTabSz="609630" rtl="0" eaLnBrk="1" fontAlgn="auto" latinLnBrk="0" hangingPunct="1">
              <a:lnSpc>
                <a:spcPts val="3267"/>
              </a:lnSpc>
              <a:spcBef>
                <a:spcPts val="0"/>
              </a:spcBef>
              <a:spcAft>
                <a:spcPts val="0"/>
              </a:spcAft>
              <a:buClrTx/>
              <a:buSzTx/>
              <a:buFontTx/>
              <a:buNone/>
              <a:tabLst/>
              <a:defRPr/>
            </a:pPr>
            <a:r>
              <a:rPr kumimoji="0" lang="en-US" sz="2333" b="1" i="0" u="none" strike="noStrike" kern="1200" cap="none" spc="0" normalizeH="0" baseline="0" noProof="0">
                <a:ln>
                  <a:noFill/>
                </a:ln>
                <a:solidFill>
                  <a:srgbClr val="230773"/>
                </a:solidFill>
                <a:effectLst/>
                <a:uLnTx/>
                <a:uFillTx/>
                <a:latin typeface="Arial Bold"/>
                <a:ea typeface="Arial Bold"/>
                <a:cs typeface="Arial Bold"/>
                <a:sym typeface="Arial Bold"/>
              </a:rPr>
              <a:t>It isn’t so much the cost of transport but availability and practical options. For example, it takes too long to get to a venue </a:t>
            </a:r>
          </a:p>
        </p:txBody>
      </p:sp>
      <p:sp>
        <p:nvSpPr>
          <p:cNvPr id="7" name="Freeform 7"/>
          <p:cNvSpPr/>
          <p:nvPr/>
        </p:nvSpPr>
        <p:spPr>
          <a:xfrm>
            <a:off x="239092" y="3802351"/>
            <a:ext cx="4876800" cy="1042416"/>
          </a:xfrm>
          <a:custGeom>
            <a:avLst/>
            <a:gdLst/>
            <a:ahLst/>
            <a:cxnLst/>
            <a:rect l="l" t="t" r="r" b="b"/>
            <a:pathLst>
              <a:path w="7315200" h="1563624">
                <a:moveTo>
                  <a:pt x="0" y="0"/>
                </a:moveTo>
                <a:lnTo>
                  <a:pt x="7315200" y="0"/>
                </a:lnTo>
                <a:lnTo>
                  <a:pt x="7315200" y="1563624"/>
                </a:lnTo>
                <a:lnTo>
                  <a:pt x="0" y="1563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5257636" y="3429000"/>
            <a:ext cx="6248565" cy="3168809"/>
          </a:xfrm>
          <a:custGeom>
            <a:avLst/>
            <a:gdLst/>
            <a:ahLst/>
            <a:cxnLst/>
            <a:rect l="l" t="t" r="r" b="b"/>
            <a:pathLst>
              <a:path w="9372847" h="4753213">
                <a:moveTo>
                  <a:pt x="0" y="0"/>
                </a:moveTo>
                <a:lnTo>
                  <a:pt x="9372847" y="0"/>
                </a:lnTo>
                <a:lnTo>
                  <a:pt x="9372847" y="4753213"/>
                </a:lnTo>
                <a:lnTo>
                  <a:pt x="0" y="47532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5541125" y="3795505"/>
            <a:ext cx="5681587" cy="2481513"/>
          </a:xfrm>
          <a:prstGeom prst="rect">
            <a:avLst/>
          </a:prstGeom>
        </p:spPr>
        <p:txBody>
          <a:bodyPr lIns="0" tIns="0" rIns="0" bIns="0" rtlCol="0" anchor="t">
            <a:spAutoFit/>
          </a:bodyPr>
          <a:lstStyle/>
          <a:p>
            <a:pPr marL="0" marR="0" lvl="0" indent="0" algn="ctr" defTabSz="609630" rtl="0" eaLnBrk="1" fontAlgn="auto" latinLnBrk="0" hangingPunct="1">
              <a:lnSpc>
                <a:spcPts val="2772"/>
              </a:lnSpc>
              <a:spcBef>
                <a:spcPts val="0"/>
              </a:spcBef>
              <a:spcAft>
                <a:spcPts val="0"/>
              </a:spcAft>
              <a:buClrTx/>
              <a:buSzTx/>
              <a:buFontTx/>
              <a:buNone/>
              <a:tabLst/>
              <a:defRPr/>
            </a:pPr>
            <a:r>
              <a:rPr kumimoji="0" lang="en-US" sz="1980" b="1" i="0" u="none" strike="noStrike" kern="1200" cap="none" spc="0" normalizeH="0" baseline="0" noProof="0">
                <a:ln>
                  <a:noFill/>
                </a:ln>
                <a:solidFill>
                  <a:srgbClr val="230773"/>
                </a:solidFill>
                <a:effectLst/>
                <a:uLnTx/>
                <a:uFillTx/>
                <a:latin typeface="Arial Bold"/>
                <a:ea typeface="Arial Bold"/>
                <a:cs typeface="Arial Bold"/>
                <a:sym typeface="Arial Bold"/>
              </a:rPr>
              <a:t>The NHS prescription has just been withdrawn in my area it took a lot of persuasion to get help in the gym for myself . I know of people who would like to be more active but are embarrassed and worried about lack of hoists to get in the swimming pool and lack of provision for anything else </a:t>
            </a:r>
          </a:p>
        </p:txBody>
      </p:sp>
      <p:sp>
        <p:nvSpPr>
          <p:cNvPr id="10" name="Freeform 10"/>
          <p:cNvSpPr/>
          <p:nvPr/>
        </p:nvSpPr>
        <p:spPr>
          <a:xfrm>
            <a:off x="6076796" y="1575090"/>
            <a:ext cx="5946802" cy="1271129"/>
          </a:xfrm>
          <a:custGeom>
            <a:avLst/>
            <a:gdLst/>
            <a:ahLst/>
            <a:cxnLst/>
            <a:rect l="l" t="t" r="r" b="b"/>
            <a:pathLst>
              <a:path w="8920203" h="1906693">
                <a:moveTo>
                  <a:pt x="0" y="0"/>
                </a:moveTo>
                <a:lnTo>
                  <a:pt x="8920202" y="0"/>
                </a:lnTo>
                <a:lnTo>
                  <a:pt x="8920202" y="1906693"/>
                </a:lnTo>
                <a:lnTo>
                  <a:pt x="0" y="19066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6684470" y="1637602"/>
            <a:ext cx="4755488" cy="1045864"/>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93A237"/>
                </a:solidFill>
                <a:effectLst/>
                <a:uLnTx/>
                <a:uFillTx/>
                <a:latin typeface="Arial Bold"/>
                <a:ea typeface="Arial Bold"/>
                <a:cs typeface="Arial Bold"/>
                <a:sym typeface="Arial Bold"/>
              </a:rPr>
              <a:t>Having very little access to sports activities has a detrimental effect on my mental and physical health </a:t>
            </a:r>
          </a:p>
        </p:txBody>
      </p:sp>
      <p:sp>
        <p:nvSpPr>
          <p:cNvPr id="12" name="Freeform 12"/>
          <p:cNvSpPr/>
          <p:nvPr/>
        </p:nvSpPr>
        <p:spPr>
          <a:xfrm>
            <a:off x="10419884" y="685800"/>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descr="A close up of a logo&#10;&#10;AI-generated content may be incorrect.">
            <a:extLst>
              <a:ext uri="{FF2B5EF4-FFF2-40B4-BE49-F238E27FC236}">
                <a16:creationId xmlns:a16="http://schemas.microsoft.com/office/drawing/2014/main" id="{4E94E62F-2C00-DE06-0E78-220DB9B4104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91047" y="735411"/>
            <a:ext cx="3087018" cy="52745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602254" y="1689776"/>
            <a:ext cx="4566585" cy="2663841"/>
          </a:xfrm>
          <a:prstGeom prst="rect">
            <a:avLst/>
          </a:prstGeom>
        </p:spPr>
      </p:pic>
      <p:sp>
        <p:nvSpPr>
          <p:cNvPr id="3" name="AutoShape 3"/>
          <p:cNvSpPr/>
          <p:nvPr/>
        </p:nvSpPr>
        <p:spPr>
          <a:xfrm>
            <a:off x="685800" y="1272981"/>
            <a:ext cx="4328160" cy="0"/>
          </a:xfrm>
          <a:prstGeom prst="line">
            <a:avLst/>
          </a:prstGeom>
          <a:ln w="38100" cap="flat">
            <a:solidFill>
              <a:srgbClr val="230773"/>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a:off x="970540" y="4144518"/>
            <a:ext cx="3817749" cy="1790871"/>
          </a:xfrm>
          <a:custGeom>
            <a:avLst/>
            <a:gdLst/>
            <a:ahLst/>
            <a:cxnLst/>
            <a:rect l="l" t="t" r="r" b="b"/>
            <a:pathLst>
              <a:path w="5726624" h="2686307">
                <a:moveTo>
                  <a:pt x="0" y="0"/>
                </a:moveTo>
                <a:lnTo>
                  <a:pt x="5726624" y="0"/>
                </a:lnTo>
                <a:lnTo>
                  <a:pt x="5726624" y="2686308"/>
                </a:lnTo>
                <a:lnTo>
                  <a:pt x="0" y="26863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TextBox 5"/>
          <p:cNvSpPr txBox="1"/>
          <p:nvPr/>
        </p:nvSpPr>
        <p:spPr>
          <a:xfrm>
            <a:off x="659179" y="642215"/>
            <a:ext cx="6822171" cy="43370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733"/>
              </a:lnSpc>
            </a:pPr>
            <a:r>
              <a:rPr lang="en-US" sz="2666" b="1">
                <a:solidFill>
                  <a:srgbClr val="230773"/>
                </a:solidFill>
                <a:latin typeface="Arial Bold"/>
                <a:ea typeface="Arial Bold"/>
                <a:cs typeface="Arial Bold"/>
                <a:sym typeface="Arial Bold"/>
              </a:rPr>
              <a:t>Section 4: Travel and urban vs rural</a:t>
            </a:r>
          </a:p>
        </p:txBody>
      </p:sp>
      <p:sp>
        <p:nvSpPr>
          <p:cNvPr id="6" name="TextBox 6"/>
          <p:cNvSpPr txBox="1"/>
          <p:nvPr/>
        </p:nvSpPr>
        <p:spPr>
          <a:xfrm>
            <a:off x="1103068" y="4502320"/>
            <a:ext cx="3552693" cy="90819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733"/>
              </a:lnSpc>
            </a:pPr>
            <a:r>
              <a:rPr lang="en-US" sz="2666" b="1">
                <a:solidFill>
                  <a:srgbClr val="93A237"/>
                </a:solidFill>
                <a:latin typeface="Arial Bold"/>
                <a:ea typeface="Arial Bold"/>
                <a:cs typeface="Arial Bold"/>
                <a:sym typeface="Arial Bold"/>
              </a:rPr>
              <a:t>live outside</a:t>
            </a:r>
            <a:r>
              <a:rPr lang="en-US" sz="2666">
                <a:solidFill>
                  <a:srgbClr val="93A237"/>
                </a:solidFill>
                <a:latin typeface="Arial"/>
                <a:ea typeface="Arial"/>
                <a:cs typeface="Arial"/>
                <a:sym typeface="Arial"/>
              </a:rPr>
              <a:t> of a city or a large town</a:t>
            </a:r>
          </a:p>
        </p:txBody>
      </p:sp>
      <p:sp>
        <p:nvSpPr>
          <p:cNvPr id="7" name="Freeform 7"/>
          <p:cNvSpPr/>
          <p:nvPr/>
        </p:nvSpPr>
        <p:spPr>
          <a:xfrm>
            <a:off x="-2148002" y="-1340546"/>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6">
              <a:alphaModFix amt="30000"/>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Freeform 8"/>
          <p:cNvSpPr/>
          <p:nvPr/>
        </p:nvSpPr>
        <p:spPr>
          <a:xfrm>
            <a:off x="-1843787" y="6240190"/>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6">
              <a:alphaModFix amt="30000"/>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Freeform 9"/>
          <p:cNvSpPr/>
          <p:nvPr/>
        </p:nvSpPr>
        <p:spPr>
          <a:xfrm>
            <a:off x="5559398" y="1528782"/>
            <a:ext cx="5403644" cy="1155029"/>
          </a:xfrm>
          <a:custGeom>
            <a:avLst/>
            <a:gdLst/>
            <a:ahLst/>
            <a:cxnLst/>
            <a:rect l="l" t="t" r="r" b="b"/>
            <a:pathLst>
              <a:path w="8105466" h="1732543">
                <a:moveTo>
                  <a:pt x="0" y="0"/>
                </a:moveTo>
                <a:lnTo>
                  <a:pt x="8105466" y="0"/>
                </a:lnTo>
                <a:lnTo>
                  <a:pt x="8105466" y="1732543"/>
                </a:lnTo>
                <a:lnTo>
                  <a:pt x="0" y="17325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0" name="TextBox 10"/>
          <p:cNvSpPr txBox="1"/>
          <p:nvPr/>
        </p:nvSpPr>
        <p:spPr>
          <a:xfrm>
            <a:off x="6167073" y="1582144"/>
            <a:ext cx="4252811" cy="93384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504"/>
              </a:lnSpc>
            </a:pPr>
            <a:r>
              <a:rPr lang="en-US" sz="1788" b="1">
                <a:solidFill>
                  <a:srgbClr val="93A237"/>
                </a:solidFill>
                <a:latin typeface="Arial Bold"/>
                <a:ea typeface="Arial Bold"/>
                <a:cs typeface="Arial Bold"/>
                <a:sym typeface="Arial Bold"/>
              </a:rPr>
              <a:t>More local facilities would be good. I have to drive over 50 miles each way to take part in wheelchair sports</a:t>
            </a:r>
          </a:p>
        </p:txBody>
      </p:sp>
      <p:sp>
        <p:nvSpPr>
          <p:cNvPr id="11" name="Freeform 11"/>
          <p:cNvSpPr/>
          <p:nvPr/>
        </p:nvSpPr>
        <p:spPr>
          <a:xfrm>
            <a:off x="10419884" y="685800"/>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10"/>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2" name="TextBox 12"/>
          <p:cNvSpPr txBox="1"/>
          <p:nvPr/>
        </p:nvSpPr>
        <p:spPr>
          <a:xfrm>
            <a:off x="5996168" y="5351261"/>
            <a:ext cx="444385"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67"/>
              </a:lnSpc>
            </a:pPr>
            <a:r>
              <a:rPr lang="en-US" sz="1333" b="1">
                <a:solidFill>
                  <a:srgbClr val="230773"/>
                </a:solidFill>
                <a:latin typeface="Arial Bold"/>
                <a:ea typeface="Arial Bold"/>
                <a:cs typeface="Arial Bold"/>
                <a:sym typeface="Arial Bold"/>
              </a:rPr>
              <a:t>10</a:t>
            </a:r>
          </a:p>
        </p:txBody>
      </p:sp>
      <p:sp>
        <p:nvSpPr>
          <p:cNvPr id="13" name="TextBox 13"/>
          <p:cNvSpPr txBox="1"/>
          <p:nvPr/>
        </p:nvSpPr>
        <p:spPr>
          <a:xfrm>
            <a:off x="5995116" y="4572328"/>
            <a:ext cx="444385"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67"/>
              </a:lnSpc>
            </a:pPr>
            <a:r>
              <a:rPr lang="en-US" sz="1333" b="1">
                <a:solidFill>
                  <a:srgbClr val="230773"/>
                </a:solidFill>
                <a:latin typeface="Arial Bold"/>
                <a:ea typeface="Arial Bold"/>
                <a:cs typeface="Arial Bold"/>
                <a:sym typeface="Arial Bold"/>
              </a:rPr>
              <a:t>20</a:t>
            </a:r>
          </a:p>
        </p:txBody>
      </p:sp>
      <p:sp>
        <p:nvSpPr>
          <p:cNvPr id="14" name="TextBox 14"/>
          <p:cNvSpPr txBox="1"/>
          <p:nvPr/>
        </p:nvSpPr>
        <p:spPr>
          <a:xfrm>
            <a:off x="5996168" y="3793394"/>
            <a:ext cx="444385"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67"/>
              </a:lnSpc>
            </a:pPr>
            <a:r>
              <a:rPr lang="en-US" sz="1333" b="1">
                <a:solidFill>
                  <a:srgbClr val="230773"/>
                </a:solidFill>
                <a:latin typeface="Arial Bold"/>
                <a:ea typeface="Arial Bold"/>
                <a:cs typeface="Arial Bold"/>
                <a:sym typeface="Arial Bold"/>
              </a:rPr>
              <a:t>30</a:t>
            </a:r>
          </a:p>
        </p:txBody>
      </p:sp>
      <p:sp>
        <p:nvSpPr>
          <p:cNvPr id="15" name="TextBox 15"/>
          <p:cNvSpPr txBox="1"/>
          <p:nvPr/>
        </p:nvSpPr>
        <p:spPr>
          <a:xfrm>
            <a:off x="5996168" y="3013307"/>
            <a:ext cx="444385" cy="22166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67"/>
              </a:lnSpc>
            </a:pPr>
            <a:r>
              <a:rPr lang="en-US" sz="1333" b="1">
                <a:solidFill>
                  <a:srgbClr val="230773"/>
                </a:solidFill>
                <a:latin typeface="Arial Bold"/>
                <a:ea typeface="Arial Bold"/>
                <a:cs typeface="Arial Bold"/>
                <a:sym typeface="Arial Bold"/>
              </a:rPr>
              <a:t>40</a:t>
            </a:r>
          </a:p>
        </p:txBody>
      </p:sp>
      <p:grpSp>
        <p:nvGrpSpPr>
          <p:cNvPr id="16" name="Group 16"/>
          <p:cNvGrpSpPr/>
          <p:nvPr/>
        </p:nvGrpSpPr>
        <p:grpSpPr>
          <a:xfrm>
            <a:off x="6410191" y="3045760"/>
            <a:ext cx="1242040" cy="2843772"/>
            <a:chOff x="0" y="0"/>
            <a:chExt cx="2352385" cy="5386014"/>
          </a:xfrm>
        </p:grpSpPr>
        <p:sp>
          <p:nvSpPr>
            <p:cNvPr id="17" name="Freeform 17"/>
            <p:cNvSpPr/>
            <p:nvPr/>
          </p:nvSpPr>
          <p:spPr>
            <a:xfrm>
              <a:off x="0" y="0"/>
              <a:ext cx="2352385" cy="5386014"/>
            </a:xfrm>
            <a:custGeom>
              <a:avLst/>
              <a:gdLst/>
              <a:ahLst/>
              <a:cxnLst/>
              <a:rect l="l" t="t" r="r" b="b"/>
              <a:pathLst>
                <a:path w="2352385" h="5386014">
                  <a:moveTo>
                    <a:pt x="0" y="0"/>
                  </a:moveTo>
                  <a:lnTo>
                    <a:pt x="0" y="5386014"/>
                  </a:lnTo>
                  <a:lnTo>
                    <a:pt x="2352385" y="5386014"/>
                  </a:lnTo>
                  <a:lnTo>
                    <a:pt x="2352385" y="0"/>
                  </a:lnTo>
                  <a:lnTo>
                    <a:pt x="0" y="0"/>
                  </a:lnTo>
                  <a:close/>
                  <a:moveTo>
                    <a:pt x="2291425" y="5325054"/>
                  </a:moveTo>
                  <a:lnTo>
                    <a:pt x="59690" y="5325054"/>
                  </a:lnTo>
                  <a:lnTo>
                    <a:pt x="59690" y="59690"/>
                  </a:lnTo>
                  <a:lnTo>
                    <a:pt x="2291425" y="59690"/>
                  </a:lnTo>
                  <a:lnTo>
                    <a:pt x="2291425" y="5325054"/>
                  </a:lnTo>
                  <a:close/>
                </a:path>
              </a:pathLst>
            </a:custGeom>
            <a:solidFill>
              <a:srgbClr val="8F8EC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8" name="Group 18"/>
          <p:cNvGrpSpPr/>
          <p:nvPr/>
        </p:nvGrpSpPr>
        <p:grpSpPr>
          <a:xfrm>
            <a:off x="7847738" y="3045760"/>
            <a:ext cx="1242040" cy="2843772"/>
            <a:chOff x="0" y="0"/>
            <a:chExt cx="2352385" cy="5386014"/>
          </a:xfrm>
        </p:grpSpPr>
        <p:sp>
          <p:nvSpPr>
            <p:cNvPr id="19" name="Freeform 19"/>
            <p:cNvSpPr/>
            <p:nvPr/>
          </p:nvSpPr>
          <p:spPr>
            <a:xfrm>
              <a:off x="0" y="0"/>
              <a:ext cx="2352385" cy="5386014"/>
            </a:xfrm>
            <a:custGeom>
              <a:avLst/>
              <a:gdLst/>
              <a:ahLst/>
              <a:cxnLst/>
              <a:rect l="l" t="t" r="r" b="b"/>
              <a:pathLst>
                <a:path w="2352385" h="5386014">
                  <a:moveTo>
                    <a:pt x="0" y="0"/>
                  </a:moveTo>
                  <a:lnTo>
                    <a:pt x="0" y="5386014"/>
                  </a:lnTo>
                  <a:lnTo>
                    <a:pt x="2352385" y="5386014"/>
                  </a:lnTo>
                  <a:lnTo>
                    <a:pt x="2352385" y="0"/>
                  </a:lnTo>
                  <a:lnTo>
                    <a:pt x="0" y="0"/>
                  </a:lnTo>
                  <a:close/>
                  <a:moveTo>
                    <a:pt x="2291425" y="5325054"/>
                  </a:moveTo>
                  <a:lnTo>
                    <a:pt x="59690" y="5325054"/>
                  </a:lnTo>
                  <a:lnTo>
                    <a:pt x="59690" y="59690"/>
                  </a:lnTo>
                  <a:lnTo>
                    <a:pt x="2291425" y="59690"/>
                  </a:lnTo>
                  <a:lnTo>
                    <a:pt x="2291425" y="5325054"/>
                  </a:lnTo>
                  <a:close/>
                </a:path>
              </a:pathLst>
            </a:custGeom>
            <a:solidFill>
              <a:srgbClr val="8F8EC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20" name="AutoShape 20"/>
          <p:cNvSpPr/>
          <p:nvPr/>
        </p:nvSpPr>
        <p:spPr>
          <a:xfrm>
            <a:off x="6440553" y="3334909"/>
            <a:ext cx="1179478" cy="2524723"/>
          </a:xfrm>
          <a:prstGeom prst="rect">
            <a:avLst/>
          </a:prstGeom>
          <a:solidFill>
            <a:srgbClr val="230773"/>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1" name="TextBox 21"/>
          <p:cNvSpPr txBox="1"/>
          <p:nvPr/>
        </p:nvSpPr>
        <p:spPr>
          <a:xfrm>
            <a:off x="6570557" y="4101567"/>
            <a:ext cx="966031" cy="9652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00"/>
              </a:lnSpc>
            </a:pPr>
            <a:r>
              <a:rPr lang="en-US" sz="1000" spc="50">
                <a:solidFill>
                  <a:srgbClr val="FFFFFF"/>
                </a:solidFill>
                <a:latin typeface="Arial"/>
                <a:ea typeface="Arial"/>
                <a:cs typeface="Arial"/>
                <a:sym typeface="Arial"/>
              </a:rPr>
              <a:t>Better public transport connections / faster / more frequent</a:t>
            </a:r>
          </a:p>
        </p:txBody>
      </p:sp>
      <p:sp>
        <p:nvSpPr>
          <p:cNvPr id="22" name="AutoShape 22"/>
          <p:cNvSpPr/>
          <p:nvPr/>
        </p:nvSpPr>
        <p:spPr>
          <a:xfrm>
            <a:off x="7879020" y="3652085"/>
            <a:ext cx="1179478" cy="2207547"/>
          </a:xfrm>
          <a:prstGeom prst="rect">
            <a:avLst/>
          </a:prstGeom>
          <a:solidFill>
            <a:srgbClr val="230773"/>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23" name="Group 23"/>
          <p:cNvGrpSpPr/>
          <p:nvPr/>
        </p:nvGrpSpPr>
        <p:grpSpPr>
          <a:xfrm>
            <a:off x="9285285" y="3045760"/>
            <a:ext cx="1242040" cy="2843772"/>
            <a:chOff x="0" y="0"/>
            <a:chExt cx="2352385" cy="5386014"/>
          </a:xfrm>
        </p:grpSpPr>
        <p:sp>
          <p:nvSpPr>
            <p:cNvPr id="24" name="Freeform 24"/>
            <p:cNvSpPr/>
            <p:nvPr/>
          </p:nvSpPr>
          <p:spPr>
            <a:xfrm>
              <a:off x="0" y="0"/>
              <a:ext cx="2352385" cy="5386014"/>
            </a:xfrm>
            <a:custGeom>
              <a:avLst/>
              <a:gdLst/>
              <a:ahLst/>
              <a:cxnLst/>
              <a:rect l="l" t="t" r="r" b="b"/>
              <a:pathLst>
                <a:path w="2352385" h="5386014">
                  <a:moveTo>
                    <a:pt x="0" y="0"/>
                  </a:moveTo>
                  <a:lnTo>
                    <a:pt x="0" y="5386014"/>
                  </a:lnTo>
                  <a:lnTo>
                    <a:pt x="2352385" y="5386014"/>
                  </a:lnTo>
                  <a:lnTo>
                    <a:pt x="2352385" y="0"/>
                  </a:lnTo>
                  <a:lnTo>
                    <a:pt x="0" y="0"/>
                  </a:lnTo>
                  <a:close/>
                  <a:moveTo>
                    <a:pt x="2291425" y="5325054"/>
                  </a:moveTo>
                  <a:lnTo>
                    <a:pt x="59690" y="5325054"/>
                  </a:lnTo>
                  <a:lnTo>
                    <a:pt x="59690" y="59690"/>
                  </a:lnTo>
                  <a:lnTo>
                    <a:pt x="2291425" y="59690"/>
                  </a:lnTo>
                  <a:lnTo>
                    <a:pt x="2291425" y="5325054"/>
                  </a:lnTo>
                  <a:close/>
                </a:path>
              </a:pathLst>
            </a:custGeom>
            <a:solidFill>
              <a:srgbClr val="8F8EC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25" name="AutoShape 25"/>
          <p:cNvSpPr/>
          <p:nvPr/>
        </p:nvSpPr>
        <p:spPr>
          <a:xfrm>
            <a:off x="9316566" y="3779377"/>
            <a:ext cx="1210759" cy="2080255"/>
          </a:xfrm>
          <a:prstGeom prst="rect">
            <a:avLst/>
          </a:prstGeom>
          <a:solidFill>
            <a:srgbClr val="230773"/>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6" name="TextBox 26"/>
          <p:cNvSpPr txBox="1"/>
          <p:nvPr/>
        </p:nvSpPr>
        <p:spPr>
          <a:xfrm>
            <a:off x="7934242" y="4126769"/>
            <a:ext cx="1069033" cy="11557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00"/>
              </a:lnSpc>
            </a:pPr>
            <a:r>
              <a:rPr lang="en-US" sz="1000" spc="50">
                <a:solidFill>
                  <a:srgbClr val="FFFFFF"/>
                </a:solidFill>
                <a:latin typeface="Arial"/>
                <a:ea typeface="Arial"/>
                <a:cs typeface="Arial"/>
                <a:sym typeface="Arial"/>
              </a:rPr>
              <a:t>Improved societal attitudes to people with disabilities or long-term health conditions</a:t>
            </a:r>
          </a:p>
        </p:txBody>
      </p:sp>
      <p:sp>
        <p:nvSpPr>
          <p:cNvPr id="27" name="TextBox 27"/>
          <p:cNvSpPr txBox="1"/>
          <p:nvPr/>
        </p:nvSpPr>
        <p:spPr>
          <a:xfrm>
            <a:off x="9435927" y="4347100"/>
            <a:ext cx="966031" cy="13462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00"/>
              </a:lnSpc>
            </a:pPr>
            <a:r>
              <a:rPr lang="en-US" sz="1000" spc="50">
                <a:solidFill>
                  <a:srgbClr val="FFFFFF"/>
                </a:solidFill>
                <a:latin typeface="Arial"/>
                <a:ea typeface="Arial"/>
                <a:cs typeface="Arial"/>
                <a:sym typeface="Arial"/>
              </a:rPr>
              <a:t>A personal assistant / ‘exercise buddy’ to drive or accompany on public transport</a:t>
            </a:r>
          </a:p>
        </p:txBody>
      </p:sp>
      <p:sp>
        <p:nvSpPr>
          <p:cNvPr id="28" name="TextBox 28"/>
          <p:cNvSpPr txBox="1"/>
          <p:nvPr/>
        </p:nvSpPr>
        <p:spPr>
          <a:xfrm>
            <a:off x="6678287" y="3474153"/>
            <a:ext cx="704008" cy="3268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759"/>
              </a:lnSpc>
            </a:pPr>
            <a:r>
              <a:rPr lang="en-US" sz="1971" b="1">
                <a:solidFill>
                  <a:srgbClr val="D9D8E6"/>
                </a:solidFill>
                <a:latin typeface="Arial Bold"/>
                <a:ea typeface="Arial Bold"/>
                <a:cs typeface="Arial Bold"/>
                <a:sym typeface="Arial Bold"/>
              </a:rPr>
              <a:t>36%</a:t>
            </a:r>
          </a:p>
        </p:txBody>
      </p:sp>
      <p:sp>
        <p:nvSpPr>
          <p:cNvPr id="29" name="TextBox 29"/>
          <p:cNvSpPr txBox="1"/>
          <p:nvPr/>
        </p:nvSpPr>
        <p:spPr>
          <a:xfrm>
            <a:off x="8076260" y="3703177"/>
            <a:ext cx="784998" cy="3268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759"/>
              </a:lnSpc>
            </a:pPr>
            <a:r>
              <a:rPr lang="en-US" sz="1971" b="1">
                <a:solidFill>
                  <a:srgbClr val="D9D8E6"/>
                </a:solidFill>
                <a:latin typeface="Arial Bold"/>
                <a:ea typeface="Arial Bold"/>
                <a:cs typeface="Arial Bold"/>
                <a:sym typeface="Arial Bold"/>
              </a:rPr>
              <a:t>33%</a:t>
            </a:r>
          </a:p>
        </p:txBody>
      </p:sp>
      <p:sp>
        <p:nvSpPr>
          <p:cNvPr id="30" name="TextBox 30"/>
          <p:cNvSpPr txBox="1"/>
          <p:nvPr/>
        </p:nvSpPr>
        <p:spPr>
          <a:xfrm>
            <a:off x="9533237" y="3874886"/>
            <a:ext cx="746135" cy="3268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759"/>
              </a:lnSpc>
            </a:pPr>
            <a:r>
              <a:rPr lang="en-US" sz="1971" b="1">
                <a:solidFill>
                  <a:srgbClr val="D9D8E6"/>
                </a:solidFill>
                <a:latin typeface="Arial Bold"/>
                <a:ea typeface="Arial Bold"/>
                <a:cs typeface="Arial Bold"/>
                <a:sym typeface="Arial Bold"/>
              </a:rPr>
              <a:t>31%</a:t>
            </a:r>
          </a:p>
        </p:txBody>
      </p:sp>
      <p:sp>
        <p:nvSpPr>
          <p:cNvPr id="31" name="TextBox 31"/>
          <p:cNvSpPr txBox="1"/>
          <p:nvPr/>
        </p:nvSpPr>
        <p:spPr>
          <a:xfrm>
            <a:off x="5849731" y="5902232"/>
            <a:ext cx="5238055" cy="16382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00"/>
              </a:lnSpc>
            </a:pPr>
            <a:r>
              <a:rPr lang="en-US" sz="1000" b="1" i="1">
                <a:solidFill>
                  <a:srgbClr val="423D8C"/>
                </a:solidFill>
                <a:latin typeface="Arial Bold Italics"/>
                <a:ea typeface="Arial Bold Italics"/>
                <a:cs typeface="Arial Bold Italics"/>
                <a:sym typeface="Arial Bold Italics"/>
              </a:rPr>
              <a:t>Participants’ Top 3 items identified as making a positive difference for public transport</a:t>
            </a:r>
          </a:p>
        </p:txBody>
      </p:sp>
    </p:spTree>
    <p:extLst>
      <p:ext uri="{BB962C8B-B14F-4D97-AF65-F5344CB8AC3E}">
        <p14:creationId xmlns:p14="http://schemas.microsoft.com/office/powerpoint/2010/main" val="2127998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85800" y="1412681"/>
            <a:ext cx="2520119" cy="0"/>
          </a:xfrm>
          <a:prstGeom prst="line">
            <a:avLst/>
          </a:prstGeom>
          <a:ln w="38100" cap="flat">
            <a:solidFill>
              <a:srgbClr val="230773"/>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2148002" y="-1340546"/>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a:off x="-1843787" y="6240190"/>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Freeform 5"/>
          <p:cNvSpPr/>
          <p:nvPr/>
        </p:nvSpPr>
        <p:spPr>
          <a:xfrm>
            <a:off x="4096885" y="1425382"/>
            <a:ext cx="3647051" cy="3170803"/>
          </a:xfrm>
          <a:custGeom>
            <a:avLst/>
            <a:gdLst/>
            <a:ahLst/>
            <a:cxnLst/>
            <a:rect l="l" t="t" r="r" b="b"/>
            <a:pathLst>
              <a:path w="5470576" h="4756205">
                <a:moveTo>
                  <a:pt x="0" y="0"/>
                </a:moveTo>
                <a:lnTo>
                  <a:pt x="5470576" y="0"/>
                </a:lnTo>
                <a:lnTo>
                  <a:pt x="5470576" y="4756205"/>
                </a:lnTo>
                <a:lnTo>
                  <a:pt x="0" y="4756205"/>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7" name="Freeform 7"/>
          <p:cNvSpPr/>
          <p:nvPr/>
        </p:nvSpPr>
        <p:spPr>
          <a:xfrm>
            <a:off x="7749130" y="3127120"/>
            <a:ext cx="3283706" cy="2952715"/>
          </a:xfrm>
          <a:custGeom>
            <a:avLst/>
            <a:gdLst/>
            <a:ahLst/>
            <a:cxnLst/>
            <a:rect l="l" t="t" r="r" b="b"/>
            <a:pathLst>
              <a:path w="5271921" h="5000572">
                <a:moveTo>
                  <a:pt x="0" y="0"/>
                </a:moveTo>
                <a:lnTo>
                  <a:pt x="5271921" y="0"/>
                </a:lnTo>
                <a:lnTo>
                  <a:pt x="5271921" y="5000572"/>
                </a:lnTo>
                <a:lnTo>
                  <a:pt x="0" y="5000572"/>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Freeform 8"/>
          <p:cNvSpPr/>
          <p:nvPr/>
        </p:nvSpPr>
        <p:spPr>
          <a:xfrm>
            <a:off x="8354153" y="890016"/>
            <a:ext cx="2240887" cy="535365"/>
          </a:xfrm>
          <a:custGeom>
            <a:avLst/>
            <a:gdLst/>
            <a:ahLst/>
            <a:cxnLst/>
            <a:rect l="l" t="t" r="r" b="b"/>
            <a:pathLst>
              <a:path w="3361331" h="803048">
                <a:moveTo>
                  <a:pt x="0" y="0"/>
                </a:moveTo>
                <a:lnTo>
                  <a:pt x="3361331" y="0"/>
                </a:lnTo>
                <a:lnTo>
                  <a:pt x="3361331" y="803049"/>
                </a:lnTo>
                <a:lnTo>
                  <a:pt x="0" y="803049"/>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Freeform 9"/>
          <p:cNvSpPr/>
          <p:nvPr/>
        </p:nvSpPr>
        <p:spPr>
          <a:xfrm>
            <a:off x="10768363" y="758976"/>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0" name="TextBox 10"/>
          <p:cNvSpPr txBox="1"/>
          <p:nvPr/>
        </p:nvSpPr>
        <p:spPr>
          <a:xfrm>
            <a:off x="685800" y="779797"/>
            <a:ext cx="6822171" cy="54938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666"/>
              </a:lnSpc>
            </a:pPr>
            <a:r>
              <a:rPr lang="en-US" sz="3333" b="1">
                <a:solidFill>
                  <a:srgbClr val="230773"/>
                </a:solidFill>
                <a:latin typeface="Arial Bold"/>
                <a:ea typeface="Arial Bold"/>
                <a:cs typeface="Arial Bold"/>
                <a:sym typeface="Arial Bold"/>
              </a:rPr>
              <a:t>Motability</a:t>
            </a:r>
          </a:p>
        </p:txBody>
      </p:sp>
      <p:pic>
        <p:nvPicPr>
          <p:cNvPr id="11" name="Picture 10" descr="A blue circle with text&#10;&#10;AI-generated content may be incorrect.">
            <a:extLst>
              <a:ext uri="{FF2B5EF4-FFF2-40B4-BE49-F238E27FC236}">
                <a16:creationId xmlns:a16="http://schemas.microsoft.com/office/drawing/2014/main" id="{DE245289-1ED8-BB71-69AD-4A006C4EE24F}"/>
              </a:ext>
            </a:extLst>
          </p:cNvPr>
          <p:cNvPicPr>
            <a:picLocks noChangeAspect="1"/>
          </p:cNvPicPr>
          <p:nvPr/>
        </p:nvPicPr>
        <p:blipFill>
          <a:blip r:embed="rId8"/>
          <a:stretch>
            <a:fillRect/>
          </a:stretch>
        </p:blipFill>
        <p:spPr>
          <a:xfrm>
            <a:off x="1140836" y="2924753"/>
            <a:ext cx="2983056" cy="3155949"/>
          </a:xfrm>
          <a:prstGeom prst="rect">
            <a:avLst/>
          </a:prstGeom>
        </p:spPr>
      </p:pic>
    </p:spTree>
    <p:extLst>
      <p:ext uri="{BB962C8B-B14F-4D97-AF65-F5344CB8AC3E}">
        <p14:creationId xmlns:p14="http://schemas.microsoft.com/office/powerpoint/2010/main" val="3431679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C711A-6861-E5A2-EBD0-76EFFD4A373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89B9896-6267-A7F3-F61A-AAF1F53B6D1E}"/>
              </a:ext>
            </a:extLst>
          </p:cNvPr>
          <p:cNvSpPr/>
          <p:nvPr/>
        </p:nvSpPr>
        <p:spPr>
          <a:xfrm>
            <a:off x="563959" y="1498465"/>
            <a:ext cx="4968770" cy="1436350"/>
          </a:xfrm>
          <a:custGeom>
            <a:avLst/>
            <a:gdLst/>
            <a:ahLst/>
            <a:cxnLst/>
            <a:rect l="l" t="t" r="r" b="b"/>
            <a:pathLst>
              <a:path w="7609805" h="3859129">
                <a:moveTo>
                  <a:pt x="0" y="0"/>
                </a:moveTo>
                <a:lnTo>
                  <a:pt x="7609805" y="0"/>
                </a:lnTo>
                <a:lnTo>
                  <a:pt x="7609805" y="3859129"/>
                </a:lnTo>
                <a:lnTo>
                  <a:pt x="0" y="38591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E7BF77AE-9CED-92C3-3A62-EBA817A5F863}"/>
              </a:ext>
            </a:extLst>
          </p:cNvPr>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5500DDAD-4949-D52C-0372-2119C462D9CB}"/>
              </a:ext>
            </a:extLst>
          </p:cNvPr>
          <p:cNvGrpSpPr/>
          <p:nvPr/>
        </p:nvGrpSpPr>
        <p:grpSpPr>
          <a:xfrm>
            <a:off x="6420068" y="1548661"/>
            <a:ext cx="4876800" cy="1436350"/>
            <a:chOff x="239092" y="3786673"/>
            <a:chExt cx="4876800" cy="1042416"/>
          </a:xfrm>
        </p:grpSpPr>
        <p:sp>
          <p:nvSpPr>
            <p:cNvPr id="5" name="TextBox 5">
              <a:extLst>
                <a:ext uri="{FF2B5EF4-FFF2-40B4-BE49-F238E27FC236}">
                  <a16:creationId xmlns:a16="http://schemas.microsoft.com/office/drawing/2014/main" id="{26D9FA29-34CA-FDE6-BCE3-2B9BA1AD121D}"/>
                </a:ext>
              </a:extLst>
            </p:cNvPr>
            <p:cNvSpPr txBox="1"/>
            <p:nvPr/>
          </p:nvSpPr>
          <p:spPr>
            <a:xfrm>
              <a:off x="806182" y="4022258"/>
              <a:ext cx="3903577" cy="305405"/>
            </a:xfrm>
            <a:prstGeom prst="rect">
              <a:avLst/>
            </a:prstGeom>
          </p:spPr>
          <p:txBody>
            <a:bodyPr wrap="square" lIns="0" tIns="0" rIns="0" bIns="0" rtlCol="0" anchor="t">
              <a:spAutoFit/>
            </a:bodyPr>
            <a:lstStyle/>
            <a:p>
              <a:pPr algn="ctr">
                <a:lnSpc>
                  <a:spcPct val="107000"/>
                </a:lnSpc>
                <a:spcAft>
                  <a:spcPts val="800"/>
                </a:spcAft>
              </a:pPr>
              <a:endParaRPr lang="en-GB" sz="2000" kern="100">
                <a:solidFill>
                  <a:schemeClr val="accent3"/>
                </a:solidFill>
                <a:effectLst/>
                <a:latin typeface="Arial Bold" panose="020B0704020202020204" pitchFamily="34" charset="0"/>
                <a:ea typeface="Aptos" panose="020B0004020202020204" pitchFamily="34" charset="0"/>
                <a:cs typeface="Arial Bold" panose="020B0704020202020204" pitchFamily="34" charset="0"/>
              </a:endParaRPr>
            </a:p>
          </p:txBody>
        </p:sp>
        <p:sp>
          <p:nvSpPr>
            <p:cNvPr id="7" name="Freeform 7">
              <a:extLst>
                <a:ext uri="{FF2B5EF4-FFF2-40B4-BE49-F238E27FC236}">
                  <a16:creationId xmlns:a16="http://schemas.microsoft.com/office/drawing/2014/main" id="{EADF4C04-F7C6-DF2E-B474-0D921D14ED6E}"/>
                </a:ext>
              </a:extLst>
            </p:cNvPr>
            <p:cNvSpPr/>
            <p:nvPr/>
          </p:nvSpPr>
          <p:spPr>
            <a:xfrm>
              <a:off x="239092" y="3786673"/>
              <a:ext cx="4876800" cy="1042416"/>
            </a:xfrm>
            <a:custGeom>
              <a:avLst/>
              <a:gdLst/>
              <a:ahLst/>
              <a:cxnLst/>
              <a:rect l="l" t="t" r="r" b="b"/>
              <a:pathLst>
                <a:path w="7315200" h="1563624">
                  <a:moveTo>
                    <a:pt x="0" y="0"/>
                  </a:moveTo>
                  <a:lnTo>
                    <a:pt x="7315200" y="0"/>
                  </a:lnTo>
                  <a:lnTo>
                    <a:pt x="7315200" y="1563624"/>
                  </a:lnTo>
                  <a:lnTo>
                    <a:pt x="0" y="15636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5">
            <a:extLst>
              <a:ext uri="{FF2B5EF4-FFF2-40B4-BE49-F238E27FC236}">
                <a16:creationId xmlns:a16="http://schemas.microsoft.com/office/drawing/2014/main" id="{D8A1A5C3-4C65-F34E-C0C5-7F85D0E4254F}"/>
              </a:ext>
            </a:extLst>
          </p:cNvPr>
          <p:cNvGrpSpPr/>
          <p:nvPr/>
        </p:nvGrpSpPr>
        <p:grpSpPr>
          <a:xfrm>
            <a:off x="6420068" y="3626827"/>
            <a:ext cx="5260225" cy="2672228"/>
            <a:chOff x="5257636" y="3429000"/>
            <a:chExt cx="6248565" cy="3168809"/>
          </a:xfrm>
        </p:grpSpPr>
        <p:sp>
          <p:nvSpPr>
            <p:cNvPr id="8" name="Freeform 8">
              <a:extLst>
                <a:ext uri="{FF2B5EF4-FFF2-40B4-BE49-F238E27FC236}">
                  <a16:creationId xmlns:a16="http://schemas.microsoft.com/office/drawing/2014/main" id="{CA42260E-79C5-53EF-9945-6CA531CFEF2A}"/>
                </a:ext>
              </a:extLst>
            </p:cNvPr>
            <p:cNvSpPr/>
            <p:nvPr/>
          </p:nvSpPr>
          <p:spPr>
            <a:xfrm>
              <a:off x="5257636" y="3429000"/>
              <a:ext cx="6248565" cy="3168809"/>
            </a:xfrm>
            <a:custGeom>
              <a:avLst/>
              <a:gdLst/>
              <a:ahLst/>
              <a:cxnLst/>
              <a:rect l="l" t="t" r="r" b="b"/>
              <a:pathLst>
                <a:path w="9372847" h="4753213">
                  <a:moveTo>
                    <a:pt x="0" y="0"/>
                  </a:moveTo>
                  <a:lnTo>
                    <a:pt x="9372847" y="0"/>
                  </a:lnTo>
                  <a:lnTo>
                    <a:pt x="9372847" y="4753213"/>
                  </a:lnTo>
                  <a:lnTo>
                    <a:pt x="0" y="47532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82F59754-A59D-72ED-F9BF-D6F06DA475D2}"/>
                </a:ext>
              </a:extLst>
            </p:cNvPr>
            <p:cNvSpPr txBox="1"/>
            <p:nvPr/>
          </p:nvSpPr>
          <p:spPr>
            <a:xfrm>
              <a:off x="5617811" y="4025295"/>
              <a:ext cx="5681587" cy="2091815"/>
            </a:xfrm>
            <a:prstGeom prst="rect">
              <a:avLst/>
            </a:prstGeom>
          </p:spPr>
          <p:txBody>
            <a:bodyPr lIns="0" tIns="0" rIns="0" bIns="0" rtlCol="0" anchor="t">
              <a:spAutoFit/>
            </a:bodyPr>
            <a:lstStyle/>
            <a:p>
              <a:pPr marL="0" marR="0" lvl="0" indent="0" algn="ctr" defTabSz="609630" rtl="0" eaLnBrk="1" fontAlgn="auto" latinLnBrk="0" hangingPunct="1">
                <a:lnSpc>
                  <a:spcPts val="2772"/>
                </a:lnSpc>
                <a:spcBef>
                  <a:spcPts val="0"/>
                </a:spcBef>
                <a:spcAft>
                  <a:spcPts val="0"/>
                </a:spcAft>
                <a:buClrTx/>
                <a:buSzTx/>
                <a:buFontTx/>
                <a:buNone/>
                <a:tabLst/>
                <a:defRPr/>
              </a:pPr>
              <a:r>
                <a:rPr lang="en-GB" sz="2000" dirty="0">
                  <a:solidFill>
                    <a:schemeClr val="tx2"/>
                  </a:solidFill>
                  <a:effectLst/>
                  <a:latin typeface="Arial Bold" panose="020B0704020202020204" pitchFamily="34" charset="0"/>
                  <a:ea typeface="Aptos" panose="020B0004020202020204" pitchFamily="34" charset="0"/>
                  <a:cs typeface="Arial Bold" panose="020B0704020202020204" pitchFamily="34" charset="0"/>
                </a:rPr>
                <a:t>The use of a Motability car does allow me to participate in sport and physical activity as I live in a small town and have to travel to all </a:t>
              </a:r>
            </a:p>
            <a:p>
              <a:pPr marL="0" marR="0" lvl="0" indent="0" algn="ctr" defTabSz="609630" rtl="0" eaLnBrk="1" fontAlgn="auto" latinLnBrk="0" hangingPunct="1">
                <a:lnSpc>
                  <a:spcPts val="2772"/>
                </a:lnSpc>
                <a:spcBef>
                  <a:spcPts val="0"/>
                </a:spcBef>
                <a:spcAft>
                  <a:spcPts val="0"/>
                </a:spcAft>
                <a:buClrTx/>
                <a:buSzTx/>
                <a:buFontTx/>
                <a:buNone/>
                <a:tabLst/>
                <a:defRPr/>
              </a:pPr>
              <a:r>
                <a:rPr lang="en-GB" sz="2000" dirty="0">
                  <a:solidFill>
                    <a:schemeClr val="tx2"/>
                  </a:solidFill>
                  <a:effectLst/>
                  <a:latin typeface="Arial Bold" panose="020B0704020202020204" pitchFamily="34" charset="0"/>
                  <a:ea typeface="Aptos" panose="020B0004020202020204" pitchFamily="34" charset="0"/>
                  <a:cs typeface="Arial Bold" panose="020B0704020202020204" pitchFamily="34" charset="0"/>
                </a:rPr>
                <a:t>of the opportunities I access. </a:t>
              </a:r>
              <a:endParaRPr kumimoji="0" lang="en-US" sz="2000" b="1" u="none" strike="noStrike" kern="1200" cap="none" spc="0" normalizeH="0" baseline="0" noProof="0" dirty="0">
                <a:ln>
                  <a:noFill/>
                </a:ln>
                <a:solidFill>
                  <a:schemeClr val="tx2"/>
                </a:solidFill>
                <a:effectLst/>
                <a:uLnTx/>
                <a:uFillTx/>
                <a:latin typeface="Arial Bold" panose="020B0704020202020204" pitchFamily="34" charset="0"/>
                <a:ea typeface="Arial Bold"/>
                <a:cs typeface="Arial Bold" panose="020B0704020202020204" pitchFamily="34" charset="0"/>
                <a:sym typeface="Arial Bold"/>
              </a:endParaRPr>
            </a:p>
          </p:txBody>
        </p:sp>
      </p:grpSp>
      <p:sp>
        <p:nvSpPr>
          <p:cNvPr id="12" name="Freeform 12">
            <a:extLst>
              <a:ext uri="{FF2B5EF4-FFF2-40B4-BE49-F238E27FC236}">
                <a16:creationId xmlns:a16="http://schemas.microsoft.com/office/drawing/2014/main" id="{6659BC8B-E7A7-26B1-E629-647FF9CDF1A2}"/>
              </a:ext>
            </a:extLst>
          </p:cNvPr>
          <p:cNvSpPr/>
          <p:nvPr/>
        </p:nvSpPr>
        <p:spPr>
          <a:xfrm>
            <a:off x="10419884" y="685800"/>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descr="A close up of a logo&#10;&#10;AI-generated content may be incorrect.">
            <a:extLst>
              <a:ext uri="{FF2B5EF4-FFF2-40B4-BE49-F238E27FC236}">
                <a16:creationId xmlns:a16="http://schemas.microsoft.com/office/drawing/2014/main" id="{972B7599-738F-6FFF-E3B8-D537B6B195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91047" y="735411"/>
            <a:ext cx="3087018" cy="527451"/>
          </a:xfrm>
          <a:prstGeom prst="rect">
            <a:avLst/>
          </a:prstGeom>
        </p:spPr>
      </p:pic>
      <p:sp>
        <p:nvSpPr>
          <p:cNvPr id="14" name="TextBox 11">
            <a:extLst>
              <a:ext uri="{FF2B5EF4-FFF2-40B4-BE49-F238E27FC236}">
                <a16:creationId xmlns:a16="http://schemas.microsoft.com/office/drawing/2014/main" id="{9EB15379-0699-34DD-7FAF-4E5305F06165}"/>
              </a:ext>
            </a:extLst>
          </p:cNvPr>
          <p:cNvSpPr txBox="1"/>
          <p:nvPr/>
        </p:nvSpPr>
        <p:spPr>
          <a:xfrm>
            <a:off x="585042" y="1949473"/>
            <a:ext cx="4755488" cy="634726"/>
          </a:xfrm>
          <a:prstGeom prst="rect">
            <a:avLst/>
          </a:prstGeom>
        </p:spPr>
        <p:txBody>
          <a:bodyPr lIns="0" tIns="0" rIns="0" bIns="0" rtlCol="0" anchor="t">
            <a:spAutoFit/>
          </a:bodyPr>
          <a:lstStyle/>
          <a:p>
            <a:pPr algn="ctr">
              <a:lnSpc>
                <a:spcPct val="107000"/>
              </a:lnSpc>
              <a:spcAft>
                <a:spcPts val="800"/>
              </a:spcAft>
            </a:pPr>
            <a:r>
              <a:rPr lang="en-GB" sz="2000" kern="100" dirty="0">
                <a:solidFill>
                  <a:schemeClr val="tx2"/>
                </a:solidFill>
                <a:effectLst/>
                <a:latin typeface="Arial Bold" panose="020B0704020202020204" pitchFamily="34" charset="0"/>
                <a:ea typeface="Aptos" panose="020B0004020202020204" pitchFamily="34" charset="0"/>
                <a:cs typeface="Arial Bold" panose="020B0704020202020204" pitchFamily="34" charset="0"/>
              </a:rPr>
              <a:t>It's a life saver. Without it I would not be able to get around</a:t>
            </a:r>
          </a:p>
        </p:txBody>
      </p:sp>
      <p:grpSp>
        <p:nvGrpSpPr>
          <p:cNvPr id="17" name="Group 16">
            <a:extLst>
              <a:ext uri="{FF2B5EF4-FFF2-40B4-BE49-F238E27FC236}">
                <a16:creationId xmlns:a16="http://schemas.microsoft.com/office/drawing/2014/main" id="{47A155F9-A310-018F-A79B-206F2BEE2A16}"/>
              </a:ext>
            </a:extLst>
          </p:cNvPr>
          <p:cNvGrpSpPr/>
          <p:nvPr/>
        </p:nvGrpSpPr>
        <p:grpSpPr>
          <a:xfrm>
            <a:off x="524386" y="3856279"/>
            <a:ext cx="4876800" cy="1042416"/>
            <a:chOff x="239092" y="3786673"/>
            <a:chExt cx="4876800" cy="1042416"/>
          </a:xfrm>
        </p:grpSpPr>
        <p:sp>
          <p:nvSpPr>
            <p:cNvPr id="18" name="TextBox 5">
              <a:extLst>
                <a:ext uri="{FF2B5EF4-FFF2-40B4-BE49-F238E27FC236}">
                  <a16:creationId xmlns:a16="http://schemas.microsoft.com/office/drawing/2014/main" id="{89F8A3AB-B614-AB98-6DA8-01F53FDDFEBE}"/>
                </a:ext>
              </a:extLst>
            </p:cNvPr>
            <p:cNvSpPr txBox="1"/>
            <p:nvPr/>
          </p:nvSpPr>
          <p:spPr>
            <a:xfrm>
              <a:off x="806182" y="4022258"/>
              <a:ext cx="3903577" cy="644535"/>
            </a:xfrm>
            <a:prstGeom prst="rect">
              <a:avLst/>
            </a:prstGeom>
          </p:spPr>
          <p:txBody>
            <a:bodyPr wrap="square" lIns="0" tIns="0" rIns="0" bIns="0" rtlCol="0" anchor="t">
              <a:spAutoFit/>
            </a:bodyPr>
            <a:lstStyle/>
            <a:p>
              <a:pPr algn="ctr">
                <a:lnSpc>
                  <a:spcPct val="107000"/>
                </a:lnSpc>
                <a:spcAft>
                  <a:spcPts val="800"/>
                </a:spcAft>
              </a:pPr>
              <a:r>
                <a:rPr lang="en-GB" sz="2000" b="1" dirty="0">
                  <a:solidFill>
                    <a:schemeClr val="accent3"/>
                  </a:solidFill>
                  <a:effectLst/>
                  <a:latin typeface="Aptos" panose="020B0004020202020204" pitchFamily="34" charset="0"/>
                  <a:ea typeface="Aptos" panose="020B0004020202020204" pitchFamily="34" charset="0"/>
                  <a:cs typeface="Arial" panose="020B0604020202020204" pitchFamily="34" charset="0"/>
                </a:rPr>
                <a:t>Many charging facilities are not wheelchair accessible</a:t>
              </a:r>
              <a:endParaRPr lang="en-GB" sz="2400" b="1" kern="100" dirty="0">
                <a:solidFill>
                  <a:schemeClr val="accent3"/>
                </a:solidFill>
                <a:effectLst/>
                <a:latin typeface="Arial Bold" panose="020B0704020202020204" pitchFamily="34" charset="0"/>
                <a:ea typeface="Aptos" panose="020B0004020202020204" pitchFamily="34" charset="0"/>
                <a:cs typeface="Arial Bold" panose="020B0704020202020204" pitchFamily="34" charset="0"/>
              </a:endParaRPr>
            </a:p>
          </p:txBody>
        </p:sp>
        <p:sp>
          <p:nvSpPr>
            <p:cNvPr id="19" name="Freeform 7">
              <a:extLst>
                <a:ext uri="{FF2B5EF4-FFF2-40B4-BE49-F238E27FC236}">
                  <a16:creationId xmlns:a16="http://schemas.microsoft.com/office/drawing/2014/main" id="{697272C4-C4B2-79F3-FC54-10C878333737}"/>
                </a:ext>
              </a:extLst>
            </p:cNvPr>
            <p:cNvSpPr/>
            <p:nvPr/>
          </p:nvSpPr>
          <p:spPr>
            <a:xfrm>
              <a:off x="239092" y="3786673"/>
              <a:ext cx="4876800" cy="1042416"/>
            </a:xfrm>
            <a:custGeom>
              <a:avLst/>
              <a:gdLst/>
              <a:ahLst/>
              <a:cxnLst/>
              <a:rect l="l" t="t" r="r" b="b"/>
              <a:pathLst>
                <a:path w="7315200" h="1563624">
                  <a:moveTo>
                    <a:pt x="0" y="0"/>
                  </a:moveTo>
                  <a:lnTo>
                    <a:pt x="7315200" y="0"/>
                  </a:lnTo>
                  <a:lnTo>
                    <a:pt x="7315200" y="1563624"/>
                  </a:lnTo>
                  <a:lnTo>
                    <a:pt x="0" y="15636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TextBox 20">
            <a:extLst>
              <a:ext uri="{FF2B5EF4-FFF2-40B4-BE49-F238E27FC236}">
                <a16:creationId xmlns:a16="http://schemas.microsoft.com/office/drawing/2014/main" id="{80AD0DB7-4E4B-1500-5F16-D0A3FA052689}"/>
              </a:ext>
            </a:extLst>
          </p:cNvPr>
          <p:cNvSpPr txBox="1"/>
          <p:nvPr/>
        </p:nvSpPr>
        <p:spPr>
          <a:xfrm>
            <a:off x="6776344" y="1536483"/>
            <a:ext cx="4186698" cy="1398332"/>
          </a:xfrm>
          <a:prstGeom prst="rect">
            <a:avLst/>
          </a:prstGeom>
          <a:noFill/>
        </p:spPr>
        <p:txBody>
          <a:bodyPr wrap="square">
            <a:spAutoFit/>
          </a:bodyPr>
          <a:lstStyle/>
          <a:p>
            <a:pPr algn="ctr">
              <a:lnSpc>
                <a:spcPct val="107000"/>
              </a:lnSpc>
              <a:spcAft>
                <a:spcPts val="800"/>
              </a:spcAft>
            </a:pPr>
            <a:r>
              <a:rPr lang="en-GB" sz="2000" b="1" kern="100" dirty="0">
                <a:solidFill>
                  <a:schemeClr val="accent3"/>
                </a:solidFill>
                <a:effectLst/>
                <a:latin typeface="Aptos" panose="020B0004020202020204" pitchFamily="34" charset="0"/>
                <a:ea typeface="Aptos" panose="020B0004020202020204" pitchFamily="34" charset="0"/>
                <a:cs typeface="Arial" panose="020B0604020202020204" pitchFamily="34" charset="0"/>
              </a:rPr>
              <a:t>Can't run my home without the disability money so need it all just to live. Can't afford the scheme as a fulltime wheelchair user</a:t>
            </a:r>
            <a:r>
              <a:rPr lang="en-GB" sz="1800" kern="100" dirty="0">
                <a:effectLst/>
                <a:latin typeface="Aptos" panose="020B0004020202020204" pitchFamily="34" charset="0"/>
                <a:ea typeface="Aptos" panose="020B0004020202020204" pitchFamily="34" charset="0"/>
                <a:cs typeface="Arial" panose="020B0604020202020204" pitchFamily="34" charset="0"/>
              </a:rPr>
              <a:t>.</a:t>
            </a:r>
          </a:p>
        </p:txBody>
      </p:sp>
    </p:spTree>
    <p:extLst>
      <p:ext uri="{BB962C8B-B14F-4D97-AF65-F5344CB8AC3E}">
        <p14:creationId xmlns:p14="http://schemas.microsoft.com/office/powerpoint/2010/main" val="4083097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801" y="858115"/>
            <a:ext cx="6849843" cy="908197"/>
          </a:xfrm>
          <a:prstGeom prst="rect">
            <a:avLst/>
          </a:prstGeom>
        </p:spPr>
        <p:txBody>
          <a:bodyPr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a:ln>
                  <a:noFill/>
                </a:ln>
                <a:solidFill>
                  <a:srgbClr val="230773"/>
                </a:solidFill>
                <a:effectLst/>
                <a:uLnTx/>
                <a:uFillTx/>
                <a:latin typeface="Arial Bold"/>
                <a:ea typeface="Arial Bold"/>
                <a:cs typeface="Arial Bold"/>
                <a:sym typeface="Arial Bold"/>
              </a:rPr>
              <a:t>Section 5: Personal and emotional factors</a:t>
            </a:r>
          </a:p>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a:ln>
                  <a:noFill/>
                </a:ln>
                <a:solidFill>
                  <a:srgbClr val="230773"/>
                </a:solidFill>
                <a:effectLst/>
                <a:uLnTx/>
                <a:uFillTx/>
                <a:latin typeface="Arial Bold"/>
                <a:ea typeface="Arial Bold"/>
                <a:cs typeface="Arial Bold"/>
                <a:sym typeface="Arial Bold"/>
              </a:rPr>
              <a:t>and life experiences</a:t>
            </a:r>
          </a:p>
        </p:txBody>
      </p:sp>
      <p:sp>
        <p:nvSpPr>
          <p:cNvPr id="3" name="AutoShape 3"/>
          <p:cNvSpPr/>
          <p:nvPr/>
        </p:nvSpPr>
        <p:spPr>
          <a:xfrm>
            <a:off x="685800" y="1911435"/>
            <a:ext cx="4328160" cy="0"/>
          </a:xfrm>
          <a:prstGeom prst="line">
            <a:avLst/>
          </a:prstGeom>
          <a:ln w="38100" cap="flat">
            <a:solidFill>
              <a:srgbClr val="230773"/>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970540" y="4144518"/>
            <a:ext cx="3817749" cy="1790871"/>
          </a:xfrm>
          <a:custGeom>
            <a:avLst/>
            <a:gdLst/>
            <a:ahLst/>
            <a:cxnLst/>
            <a:rect l="l" t="t" r="r" b="b"/>
            <a:pathLst>
              <a:path w="5726624" h="2686307">
                <a:moveTo>
                  <a:pt x="0" y="0"/>
                </a:moveTo>
                <a:lnTo>
                  <a:pt x="5726624" y="0"/>
                </a:lnTo>
                <a:lnTo>
                  <a:pt x="5726624" y="2686308"/>
                </a:lnTo>
                <a:lnTo>
                  <a:pt x="0" y="26863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1103068" y="4271603"/>
            <a:ext cx="3552693" cy="1404936"/>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230773"/>
                </a:solidFill>
                <a:effectLst/>
                <a:uLnTx/>
                <a:uFillTx/>
                <a:latin typeface="Arial"/>
                <a:ea typeface="Arial"/>
                <a:cs typeface="Arial"/>
                <a:sym typeface="Arial"/>
              </a:rPr>
              <a:t>feel that taking part in sport and physical activity has </a:t>
            </a:r>
            <a:r>
              <a:rPr kumimoji="0" lang="en-US" sz="2000" b="1" i="0" u="none" strike="noStrike" kern="1200" cap="none" spc="0" normalizeH="0" baseline="0" noProof="0">
                <a:ln>
                  <a:noFill/>
                </a:ln>
                <a:solidFill>
                  <a:srgbClr val="230773"/>
                </a:solidFill>
                <a:effectLst/>
                <a:uLnTx/>
                <a:uFillTx/>
                <a:latin typeface="Arial Bold"/>
                <a:ea typeface="Arial Bold"/>
                <a:cs typeface="Arial Bold"/>
                <a:sym typeface="Arial Bold"/>
              </a:rPr>
              <a:t>benefits</a:t>
            </a:r>
            <a:r>
              <a:rPr kumimoji="0" lang="en-US" sz="2000" b="0" i="0" u="none" strike="noStrike" kern="1200" cap="none" spc="0" normalizeH="0" baseline="0" noProof="0">
                <a:ln>
                  <a:noFill/>
                </a:ln>
                <a:solidFill>
                  <a:srgbClr val="230773"/>
                </a:solidFill>
                <a:effectLst/>
                <a:uLnTx/>
                <a:uFillTx/>
                <a:latin typeface="Arial"/>
                <a:ea typeface="Arial"/>
                <a:cs typeface="Arial"/>
                <a:sym typeface="Arial"/>
              </a:rPr>
              <a:t> for their</a:t>
            </a:r>
          </a:p>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230773"/>
                </a:solidFill>
                <a:effectLst/>
                <a:uLnTx/>
                <a:uFillTx/>
                <a:latin typeface="Arial Bold"/>
                <a:ea typeface="Arial Bold"/>
                <a:cs typeface="Arial Bold"/>
                <a:sym typeface="Arial Bold"/>
              </a:rPr>
              <a:t>health and wellbeing </a:t>
            </a:r>
          </a:p>
        </p:txBody>
      </p:sp>
      <p:sp>
        <p:nvSpPr>
          <p:cNvPr id="6" name="Freeform 6"/>
          <p:cNvSpPr/>
          <p:nvPr/>
        </p:nvSpPr>
        <p:spPr>
          <a:xfrm>
            <a:off x="-2148002" y="-1340546"/>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843787" y="6240190"/>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6996042" y="4144518"/>
            <a:ext cx="3817749" cy="1790871"/>
          </a:xfrm>
          <a:custGeom>
            <a:avLst/>
            <a:gdLst/>
            <a:ahLst/>
            <a:cxnLst/>
            <a:rect l="l" t="t" r="r" b="b"/>
            <a:pathLst>
              <a:path w="5726624" h="2686307">
                <a:moveTo>
                  <a:pt x="0" y="0"/>
                </a:moveTo>
                <a:lnTo>
                  <a:pt x="5726624" y="0"/>
                </a:lnTo>
                <a:lnTo>
                  <a:pt x="5726624" y="2686308"/>
                </a:lnTo>
                <a:lnTo>
                  <a:pt x="0" y="26863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7128570" y="4271603"/>
            <a:ext cx="3552693" cy="1404936"/>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30773"/>
                </a:solidFill>
                <a:effectLst/>
                <a:uLnTx/>
                <a:uFillTx/>
                <a:latin typeface="Arial"/>
                <a:ea typeface="Arial"/>
                <a:cs typeface="Arial"/>
                <a:sym typeface="Arial"/>
              </a:rPr>
              <a:t>would find it very hard to take part in sport or physical activity </a:t>
            </a:r>
            <a:r>
              <a:rPr kumimoji="0" lang="en-US" sz="2000" b="1" i="0" u="none" strike="noStrike" kern="1200" cap="none" spc="0" normalizeH="0" baseline="0" noProof="0" dirty="0">
                <a:ln>
                  <a:noFill/>
                </a:ln>
                <a:solidFill>
                  <a:srgbClr val="230773"/>
                </a:solidFill>
                <a:effectLst/>
                <a:uLnTx/>
                <a:uFillTx/>
                <a:latin typeface="Arial Bold"/>
                <a:ea typeface="Arial Bold"/>
                <a:cs typeface="Arial Bold"/>
                <a:sym typeface="Arial Bold"/>
              </a:rPr>
              <a:t>without the support of</a:t>
            </a:r>
          </a:p>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30773"/>
                </a:solidFill>
                <a:effectLst/>
                <a:uLnTx/>
                <a:uFillTx/>
                <a:latin typeface="Arial Bold"/>
                <a:ea typeface="Arial Bold"/>
                <a:cs typeface="Arial Bold"/>
                <a:sym typeface="Arial Bold"/>
              </a:rPr>
              <a:t>family and friends</a:t>
            </a:r>
            <a:r>
              <a:rPr kumimoji="0" lang="en-US" sz="2000" b="0" i="0" u="none" strike="noStrike" kern="1200" cap="none" spc="0" normalizeH="0" baseline="0" noProof="0" dirty="0">
                <a:ln>
                  <a:noFill/>
                </a:ln>
                <a:solidFill>
                  <a:srgbClr val="230773"/>
                </a:solidFill>
                <a:effectLst/>
                <a:uLnTx/>
                <a:uFillTx/>
                <a:latin typeface="Arial"/>
                <a:ea typeface="Arial"/>
                <a:cs typeface="Arial"/>
                <a:sym typeface="Arial"/>
              </a:rPr>
              <a:t>  </a:t>
            </a:r>
          </a:p>
        </p:txBody>
      </p:sp>
      <p:pic>
        <p:nvPicPr>
          <p:cNvPr id="10" name="Picture 10"/>
          <p:cNvPicPr>
            <a:picLocks noChangeAspect="1"/>
          </p:cNvPicPr>
          <p:nvPr/>
        </p:nvPicPr>
        <p:blipFill>
          <a:blip r:embed="rId6"/>
          <a:stretch>
            <a:fillRect/>
          </a:stretch>
        </p:blipFill>
        <p:spPr>
          <a:xfrm>
            <a:off x="1731321" y="2060997"/>
            <a:ext cx="2015257" cy="2015257"/>
          </a:xfrm>
          <a:prstGeom prst="rect">
            <a:avLst/>
          </a:prstGeom>
        </p:spPr>
      </p:pic>
      <p:pic>
        <p:nvPicPr>
          <p:cNvPr id="11" name="Picture 11"/>
          <p:cNvPicPr>
            <a:picLocks noChangeAspect="1"/>
          </p:cNvPicPr>
          <p:nvPr/>
        </p:nvPicPr>
        <p:blipFill>
          <a:blip r:embed="rId7"/>
          <a:stretch>
            <a:fillRect/>
          </a:stretch>
        </p:blipFill>
        <p:spPr>
          <a:xfrm>
            <a:off x="7755056" y="1992399"/>
            <a:ext cx="2015257" cy="2015257"/>
          </a:xfrm>
          <a:prstGeom prst="rect">
            <a:avLst/>
          </a:prstGeom>
        </p:spPr>
      </p:pic>
      <p:sp>
        <p:nvSpPr>
          <p:cNvPr id="14" name="Freeform 14">
            <a:extLst>
              <a:ext uri="{FF2B5EF4-FFF2-40B4-BE49-F238E27FC236}">
                <a16:creationId xmlns:a16="http://schemas.microsoft.com/office/drawing/2014/main" id="{8F753BF9-3FF2-FC12-49D6-ADB632925FAD}"/>
              </a:ext>
            </a:extLst>
          </p:cNvPr>
          <p:cNvSpPr/>
          <p:nvPr/>
        </p:nvSpPr>
        <p:spPr>
          <a:xfrm>
            <a:off x="10813791" y="736275"/>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Picture 14" descr="A close up of a logo&#10;&#10;AI-generated content may be incorrect.">
            <a:extLst>
              <a:ext uri="{FF2B5EF4-FFF2-40B4-BE49-F238E27FC236}">
                <a16:creationId xmlns:a16="http://schemas.microsoft.com/office/drawing/2014/main" id="{D6B837C7-E542-4CFE-F114-1B7F920A40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01476" y="888077"/>
            <a:ext cx="2508264" cy="42856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280211" y="3235827"/>
            <a:ext cx="1462989" cy="719434"/>
          </a:xfrm>
          <a:custGeom>
            <a:avLst/>
            <a:gdLst/>
            <a:ahLst/>
            <a:cxnLst/>
            <a:rect l="l" t="t" r="r" b="b"/>
            <a:pathLst>
              <a:path w="2412737" h="1079151">
                <a:moveTo>
                  <a:pt x="0" y="0"/>
                </a:moveTo>
                <a:lnTo>
                  <a:pt x="2412736" y="0"/>
                </a:lnTo>
                <a:lnTo>
                  <a:pt x="2412736" y="1079151"/>
                </a:lnTo>
                <a:lnTo>
                  <a:pt x="0" y="1079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9653363" y="2001123"/>
            <a:ext cx="1312543" cy="768351"/>
          </a:xfrm>
          <a:custGeom>
            <a:avLst/>
            <a:gdLst/>
            <a:ahLst/>
            <a:cxnLst/>
            <a:rect l="l" t="t" r="r" b="b"/>
            <a:pathLst>
              <a:path w="2412737" h="1079151">
                <a:moveTo>
                  <a:pt x="0" y="0"/>
                </a:moveTo>
                <a:lnTo>
                  <a:pt x="2412737" y="0"/>
                </a:lnTo>
                <a:lnTo>
                  <a:pt x="2412737" y="1079151"/>
                </a:lnTo>
                <a:lnTo>
                  <a:pt x="0" y="1079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5400000">
            <a:off x="-163058" y="182359"/>
            <a:ext cx="3069315" cy="2743200"/>
          </a:xfrm>
          <a:custGeom>
            <a:avLst/>
            <a:gdLst/>
            <a:ahLst/>
            <a:cxnLst/>
            <a:rect l="l" t="t" r="r" b="b"/>
            <a:pathLst>
              <a:path w="4603972" h="4114800">
                <a:moveTo>
                  <a:pt x="0" y="0"/>
                </a:moveTo>
                <a:lnTo>
                  <a:pt x="4603972" y="0"/>
                </a:lnTo>
                <a:lnTo>
                  <a:pt x="460397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685800" y="4083786"/>
            <a:ext cx="3211771" cy="1896032"/>
          </a:xfrm>
          <a:prstGeom prst="rect">
            <a:avLst/>
          </a:prstGeom>
        </p:spPr>
        <p:txBody>
          <a:bodyPr lIns="0" tIns="0" rIns="0" bIns="0" rtlCol="0" anchor="t">
            <a:spAutoFit/>
          </a:bodyPr>
          <a:lstStyle/>
          <a:p>
            <a:pPr marL="0" marR="0" lvl="0" indent="0" algn="l" defTabSz="609630" rtl="0" eaLnBrk="1" fontAlgn="auto" latinLnBrk="0" hangingPunct="1">
              <a:lnSpc>
                <a:spcPts val="2519"/>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30773"/>
                </a:solidFill>
                <a:effectLst/>
                <a:uLnTx/>
                <a:uFillTx/>
                <a:latin typeface="Arial Bold"/>
                <a:ea typeface="Arial Bold"/>
                <a:cs typeface="Arial Bold"/>
                <a:sym typeface="Arial Bold"/>
              </a:rPr>
              <a:t>Agree</a:t>
            </a:r>
            <a:r>
              <a:rPr kumimoji="0" lang="en-US" sz="1800" b="0" i="0" u="none" strike="noStrike" kern="1200" cap="none" spc="0" normalizeH="0" baseline="0" noProof="0" dirty="0">
                <a:ln>
                  <a:noFill/>
                </a:ln>
                <a:solidFill>
                  <a:srgbClr val="230773"/>
                </a:solidFill>
                <a:effectLst/>
                <a:uLnTx/>
                <a:uFillTx/>
                <a:latin typeface="Arial"/>
                <a:ea typeface="Arial"/>
                <a:cs typeface="Arial"/>
                <a:sym typeface="Arial"/>
              </a:rPr>
              <a:t> that they are </a:t>
            </a:r>
            <a:r>
              <a:rPr kumimoji="0" lang="en-US" sz="1800" b="1" i="0" u="none" strike="noStrike" kern="1200" cap="none" spc="0" normalizeH="0" baseline="0" noProof="0" dirty="0">
                <a:ln>
                  <a:noFill/>
                </a:ln>
                <a:solidFill>
                  <a:srgbClr val="93A237"/>
                </a:solidFill>
                <a:effectLst/>
                <a:uLnTx/>
                <a:uFillTx/>
                <a:latin typeface="Arial Bold"/>
                <a:ea typeface="Arial Bold"/>
                <a:cs typeface="Arial Bold"/>
                <a:sym typeface="Arial Bold"/>
              </a:rPr>
              <a:t>not confident </a:t>
            </a:r>
            <a:r>
              <a:rPr kumimoji="0" lang="en-US" sz="1800" b="0" i="0" u="none" strike="noStrike" kern="1200" cap="none" spc="0" normalizeH="0" baseline="0" noProof="0" dirty="0">
                <a:ln>
                  <a:noFill/>
                </a:ln>
                <a:solidFill>
                  <a:srgbClr val="230773"/>
                </a:solidFill>
                <a:effectLst/>
                <a:uLnTx/>
                <a:uFillTx/>
                <a:latin typeface="Arial"/>
                <a:ea typeface="Arial"/>
                <a:cs typeface="Arial"/>
                <a:sym typeface="Arial"/>
              </a:rPr>
              <a:t>to take part in sport or physical activity because of</a:t>
            </a:r>
            <a:r>
              <a:rPr kumimoji="0" lang="en-US" sz="1800" b="1" i="0" u="none" strike="noStrike" kern="1200" cap="none" spc="0" normalizeH="0" baseline="0" noProof="0" dirty="0">
                <a:ln>
                  <a:noFill/>
                </a:ln>
                <a:solidFill>
                  <a:srgbClr val="93A237"/>
                </a:solidFill>
                <a:effectLst/>
                <a:uLnTx/>
                <a:uFillTx/>
                <a:latin typeface="Arial Bold"/>
                <a:ea typeface="Arial Bold"/>
                <a:cs typeface="Arial Bold"/>
                <a:sym typeface="Arial Bold"/>
              </a:rPr>
              <a:t> factors related to their disability </a:t>
            </a:r>
            <a:r>
              <a:rPr kumimoji="0" lang="en-US" sz="1800" b="0" i="0" u="none" strike="noStrike" kern="1200" cap="none" spc="0" normalizeH="0" baseline="0" noProof="0" dirty="0">
                <a:ln>
                  <a:noFill/>
                </a:ln>
                <a:solidFill>
                  <a:srgbClr val="230773"/>
                </a:solidFill>
                <a:effectLst/>
                <a:uLnTx/>
                <a:uFillTx/>
                <a:latin typeface="Arial"/>
                <a:ea typeface="Arial"/>
                <a:cs typeface="Arial"/>
                <a:sym typeface="Arial"/>
              </a:rPr>
              <a:t>or </a:t>
            </a:r>
            <a:r>
              <a:rPr kumimoji="0" lang="en-US" sz="1800" b="1" i="0" u="none" strike="noStrike" kern="1200" cap="none" spc="0" normalizeH="0" baseline="0" noProof="0" dirty="0">
                <a:ln>
                  <a:noFill/>
                </a:ln>
                <a:solidFill>
                  <a:srgbClr val="93A237"/>
                </a:solidFill>
                <a:effectLst/>
                <a:uLnTx/>
                <a:uFillTx/>
                <a:latin typeface="Arial Bold"/>
                <a:ea typeface="Arial Bold"/>
                <a:cs typeface="Arial Bold"/>
                <a:sym typeface="Arial Bold"/>
              </a:rPr>
              <a:t>condition</a:t>
            </a:r>
            <a:r>
              <a:rPr kumimoji="0" lang="en-US" sz="1800" b="0" i="0" u="none" strike="noStrike" kern="1200" cap="none" spc="0" normalizeH="0" baseline="0" noProof="0" dirty="0">
                <a:ln>
                  <a:noFill/>
                </a:ln>
                <a:solidFill>
                  <a:srgbClr val="230773"/>
                </a:solidFill>
                <a:effectLst/>
                <a:uLnTx/>
                <a:uFillTx/>
                <a:latin typeface="Arial"/>
                <a:ea typeface="Arial"/>
                <a:cs typeface="Arial"/>
                <a:sym typeface="Arial"/>
              </a:rPr>
              <a:t>. </a:t>
            </a:r>
          </a:p>
          <a:p>
            <a:pPr marL="0" marR="0" lvl="0" indent="0" algn="l" defTabSz="609630" rtl="0" eaLnBrk="1" fontAlgn="auto" latinLnBrk="0" hangingPunct="1">
              <a:lnSpc>
                <a:spcPts val="2519"/>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30773"/>
              </a:solidFill>
              <a:effectLst/>
              <a:uLnTx/>
              <a:uFillTx/>
              <a:latin typeface="Arial"/>
              <a:ea typeface="Arial"/>
              <a:cs typeface="Arial"/>
              <a:sym typeface="Arial"/>
            </a:endParaRPr>
          </a:p>
        </p:txBody>
      </p:sp>
      <p:sp>
        <p:nvSpPr>
          <p:cNvPr id="9" name="TextBox 9"/>
          <p:cNvSpPr txBox="1"/>
          <p:nvPr/>
        </p:nvSpPr>
        <p:spPr>
          <a:xfrm>
            <a:off x="1280211" y="3211150"/>
            <a:ext cx="1491874" cy="655372"/>
          </a:xfrm>
          <a:prstGeom prst="rect">
            <a:avLst/>
          </a:prstGeom>
        </p:spPr>
        <p:txBody>
          <a:bodyPr wrap="square" lIns="0" tIns="0" rIns="0" bIns="0" rtlCol="0" anchor="t">
            <a:spAutoFit/>
          </a:bodyPr>
          <a:lstStyle/>
          <a:p>
            <a:pPr marL="0" marR="0" lvl="0" indent="0" algn="ctr" defTabSz="609630" rtl="0" eaLnBrk="1" fontAlgn="auto" latinLnBrk="0" hangingPunct="1">
              <a:lnSpc>
                <a:spcPts val="5600"/>
              </a:lnSpc>
              <a:spcBef>
                <a:spcPts val="0"/>
              </a:spcBef>
              <a:spcAft>
                <a:spcPts val="0"/>
              </a:spcAft>
              <a:buClrTx/>
              <a:buSzTx/>
              <a:buFontTx/>
              <a:buNone/>
              <a:tabLst/>
              <a:defRPr/>
            </a:pPr>
            <a:r>
              <a:rPr kumimoji="0" lang="en-US" sz="4000" b="1" i="0" u="none" strike="noStrike" kern="1200" cap="none" spc="0" normalizeH="0" baseline="0" noProof="0">
                <a:ln>
                  <a:noFill/>
                </a:ln>
                <a:solidFill>
                  <a:srgbClr val="D9D8E6"/>
                </a:solidFill>
                <a:effectLst/>
                <a:uLnTx/>
                <a:uFillTx/>
                <a:latin typeface="Arial Bold"/>
                <a:ea typeface="Arial Bold"/>
                <a:cs typeface="Arial Bold"/>
                <a:sym typeface="Arial Bold"/>
              </a:rPr>
              <a:t>38%</a:t>
            </a:r>
          </a:p>
        </p:txBody>
      </p:sp>
      <p:sp>
        <p:nvSpPr>
          <p:cNvPr id="10" name="TextBox 10"/>
          <p:cNvSpPr txBox="1"/>
          <p:nvPr/>
        </p:nvSpPr>
        <p:spPr>
          <a:xfrm>
            <a:off x="9653363" y="2001123"/>
            <a:ext cx="1312543" cy="655372"/>
          </a:xfrm>
          <a:prstGeom prst="rect">
            <a:avLst/>
          </a:prstGeom>
        </p:spPr>
        <p:txBody>
          <a:bodyPr wrap="square" lIns="0" tIns="0" rIns="0" bIns="0" rtlCol="0" anchor="t">
            <a:spAutoFit/>
          </a:bodyPr>
          <a:lstStyle/>
          <a:p>
            <a:pPr marL="0" marR="0" lvl="0" indent="0" algn="ctr" defTabSz="609630" rtl="0" eaLnBrk="1" fontAlgn="auto" latinLnBrk="0" hangingPunct="1">
              <a:lnSpc>
                <a:spcPts val="5600"/>
              </a:lnSpc>
              <a:spcBef>
                <a:spcPts val="0"/>
              </a:spcBef>
              <a:spcAft>
                <a:spcPts val="0"/>
              </a:spcAft>
              <a:buClrTx/>
              <a:buSzTx/>
              <a:buFontTx/>
              <a:buNone/>
              <a:tabLst/>
              <a:defRPr/>
            </a:pPr>
            <a:r>
              <a:rPr lang="en-US" sz="4000" b="1">
                <a:solidFill>
                  <a:srgbClr val="D9D8E6"/>
                </a:solidFill>
                <a:latin typeface="Arial Bold"/>
                <a:ea typeface="Arial Bold"/>
                <a:cs typeface="Arial Bold"/>
                <a:sym typeface="Arial Bold"/>
              </a:rPr>
              <a:t>92</a:t>
            </a:r>
            <a:r>
              <a:rPr kumimoji="0" lang="en-US" sz="4000" b="1" i="0" u="none" strike="noStrike" kern="1200" cap="none" spc="0" normalizeH="0" baseline="0" noProof="0">
                <a:ln>
                  <a:noFill/>
                </a:ln>
                <a:solidFill>
                  <a:srgbClr val="D9D8E6"/>
                </a:solidFill>
                <a:effectLst/>
                <a:uLnTx/>
                <a:uFillTx/>
                <a:latin typeface="Arial Bold"/>
                <a:ea typeface="Arial Bold"/>
                <a:cs typeface="Arial Bold"/>
                <a:sym typeface="Arial Bold"/>
              </a:rPr>
              <a:t>%</a:t>
            </a:r>
          </a:p>
        </p:txBody>
      </p:sp>
      <p:sp>
        <p:nvSpPr>
          <p:cNvPr id="11" name="TextBox 11"/>
          <p:cNvSpPr txBox="1"/>
          <p:nvPr/>
        </p:nvSpPr>
        <p:spPr>
          <a:xfrm>
            <a:off x="8647176" y="2931276"/>
            <a:ext cx="3128264" cy="1254767"/>
          </a:xfrm>
          <a:prstGeom prst="rect">
            <a:avLst/>
          </a:prstGeom>
        </p:spPr>
        <p:txBody>
          <a:bodyPr wrap="square" lIns="0" tIns="0" rIns="0" bIns="0" rtlCol="0" anchor="t">
            <a:spAutoFit/>
          </a:bodyPr>
          <a:lstStyle/>
          <a:p>
            <a:pPr marL="0" marR="0" lvl="0" indent="0" algn="ctr" defTabSz="60963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dirty="0">
                <a:ln>
                  <a:noFill/>
                </a:ln>
                <a:solidFill>
                  <a:srgbClr val="230773"/>
                </a:solidFill>
                <a:effectLst/>
                <a:uLnTx/>
                <a:uFillTx/>
                <a:latin typeface="Arial Bold"/>
                <a:ea typeface="Arial Bold"/>
                <a:cs typeface="Arial Bold"/>
                <a:sym typeface="Arial Bold"/>
              </a:rPr>
              <a:t> Believe</a:t>
            </a:r>
            <a:r>
              <a:rPr kumimoji="0" lang="en-US" sz="1799" b="0" i="0" u="none" strike="noStrike" kern="1200" cap="none" spc="0" normalizeH="0" baseline="0" noProof="0" dirty="0">
                <a:ln>
                  <a:noFill/>
                </a:ln>
                <a:solidFill>
                  <a:srgbClr val="230773"/>
                </a:solidFill>
                <a:effectLst/>
                <a:uLnTx/>
                <a:uFillTx/>
                <a:latin typeface="Arial"/>
                <a:ea typeface="Arial"/>
                <a:cs typeface="Arial"/>
                <a:sym typeface="Arial"/>
              </a:rPr>
              <a:t> that </a:t>
            </a:r>
            <a:r>
              <a:rPr kumimoji="0" lang="en-US" sz="1799" b="1" i="0" u="none" strike="noStrike" kern="1200" cap="none" spc="0" normalizeH="0" baseline="0" noProof="0" dirty="0">
                <a:ln>
                  <a:noFill/>
                </a:ln>
                <a:solidFill>
                  <a:srgbClr val="93A237"/>
                </a:solidFill>
                <a:effectLst/>
                <a:uLnTx/>
                <a:uFillTx/>
                <a:latin typeface="Arial Bold"/>
                <a:ea typeface="Arial Bold"/>
                <a:cs typeface="Arial Bold"/>
                <a:sym typeface="Arial Bold"/>
              </a:rPr>
              <a:t>sport or physical activity</a:t>
            </a:r>
            <a:r>
              <a:rPr kumimoji="0" lang="en-US" sz="1799" b="0" i="0" u="none" strike="noStrike" kern="1200" cap="none" spc="0" normalizeH="0" baseline="0" noProof="0" dirty="0">
                <a:ln>
                  <a:noFill/>
                </a:ln>
                <a:solidFill>
                  <a:srgbClr val="230773"/>
                </a:solidFill>
                <a:effectLst/>
                <a:uLnTx/>
                <a:uFillTx/>
                <a:latin typeface="Arial"/>
                <a:ea typeface="Arial"/>
                <a:cs typeface="Arial"/>
                <a:sym typeface="Arial"/>
              </a:rPr>
              <a:t> </a:t>
            </a:r>
            <a:r>
              <a:rPr kumimoji="0" lang="en-US" sz="1799" b="1" i="0" u="none" strike="noStrike" kern="1200" cap="none" spc="0" normalizeH="0" baseline="0" noProof="0" dirty="0">
                <a:ln>
                  <a:noFill/>
                </a:ln>
                <a:solidFill>
                  <a:srgbClr val="230773"/>
                </a:solidFill>
                <a:effectLst/>
                <a:uLnTx/>
                <a:uFillTx/>
                <a:latin typeface="Arial"/>
                <a:ea typeface="Arial"/>
                <a:cs typeface="Arial"/>
                <a:sym typeface="Arial"/>
              </a:rPr>
              <a:t>IS </a:t>
            </a:r>
            <a:r>
              <a:rPr kumimoji="0" lang="en-US" sz="1799" b="0" i="0" u="none" strike="noStrike" kern="1200" cap="none" spc="0" normalizeH="0" baseline="0" noProof="0" dirty="0">
                <a:ln>
                  <a:noFill/>
                </a:ln>
                <a:solidFill>
                  <a:srgbClr val="230773"/>
                </a:solidFill>
                <a:effectLst/>
                <a:uLnTx/>
                <a:uFillTx/>
                <a:latin typeface="Arial"/>
                <a:ea typeface="Arial"/>
                <a:cs typeface="Arial"/>
                <a:sym typeface="Arial"/>
              </a:rPr>
              <a:t>for people with a disability or condition like theirs.</a:t>
            </a:r>
          </a:p>
        </p:txBody>
      </p:sp>
      <p:sp>
        <p:nvSpPr>
          <p:cNvPr id="12" name="Freeform 12"/>
          <p:cNvSpPr/>
          <p:nvPr/>
        </p:nvSpPr>
        <p:spPr>
          <a:xfrm rot="-5400000">
            <a:off x="9285743" y="3951743"/>
            <a:ext cx="3069315" cy="2743200"/>
          </a:xfrm>
          <a:custGeom>
            <a:avLst/>
            <a:gdLst/>
            <a:ahLst/>
            <a:cxnLst/>
            <a:rect l="l" t="t" r="r" b="b"/>
            <a:pathLst>
              <a:path w="4603972" h="4114800">
                <a:moveTo>
                  <a:pt x="0" y="0"/>
                </a:moveTo>
                <a:lnTo>
                  <a:pt x="4603972" y="0"/>
                </a:lnTo>
                <a:lnTo>
                  <a:pt x="460397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92A22615-306D-AAB1-FF5D-1B3ACECD8FFE}"/>
              </a:ext>
            </a:extLst>
          </p:cNvPr>
          <p:cNvSpPr/>
          <p:nvPr/>
        </p:nvSpPr>
        <p:spPr>
          <a:xfrm>
            <a:off x="10419885" y="489431"/>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Picture 14" descr="A close up of a logo&#10;&#10;AI-generated content may be incorrect.">
            <a:extLst>
              <a:ext uri="{FF2B5EF4-FFF2-40B4-BE49-F238E27FC236}">
                <a16:creationId xmlns:a16="http://schemas.microsoft.com/office/drawing/2014/main" id="{C61952AD-95B3-CE86-3C44-150233F35C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7570" y="641233"/>
            <a:ext cx="2508264" cy="428564"/>
          </a:xfrm>
          <a:prstGeom prst="rect">
            <a:avLst/>
          </a:prstGeom>
        </p:spPr>
      </p:pic>
      <p:graphicFrame>
        <p:nvGraphicFramePr>
          <p:cNvPr id="18" name="Chart 17">
            <a:extLst>
              <a:ext uri="{FF2B5EF4-FFF2-40B4-BE49-F238E27FC236}">
                <a16:creationId xmlns:a16="http://schemas.microsoft.com/office/drawing/2014/main" id="{F799BF06-3E38-7633-48C6-2F28677ADA05}"/>
              </a:ext>
            </a:extLst>
          </p:cNvPr>
          <p:cNvGraphicFramePr/>
          <p:nvPr>
            <p:extLst>
              <p:ext uri="{D42A27DB-BD31-4B8C-83A1-F6EECF244321}">
                <p14:modId xmlns:p14="http://schemas.microsoft.com/office/powerpoint/2010/main" val="3629266941"/>
              </p:ext>
            </p:extLst>
          </p:nvPr>
        </p:nvGraphicFramePr>
        <p:xfrm>
          <a:off x="1862934" y="303241"/>
          <a:ext cx="4409440" cy="323559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9" name="Chart 18">
            <a:extLst>
              <a:ext uri="{FF2B5EF4-FFF2-40B4-BE49-F238E27FC236}">
                <a16:creationId xmlns:a16="http://schemas.microsoft.com/office/drawing/2014/main" id="{DE61EBB5-4FF9-88F1-2B9A-31070A59279D}"/>
              </a:ext>
            </a:extLst>
          </p:cNvPr>
          <p:cNvGraphicFramePr/>
          <p:nvPr>
            <p:extLst>
              <p:ext uri="{D42A27DB-BD31-4B8C-83A1-F6EECF244321}">
                <p14:modId xmlns:p14="http://schemas.microsoft.com/office/powerpoint/2010/main" val="3957084675"/>
              </p:ext>
            </p:extLst>
          </p:nvPr>
        </p:nvGraphicFramePr>
        <p:xfrm>
          <a:off x="4869278" y="3088617"/>
          <a:ext cx="4409440" cy="3235595"/>
        </p:xfrm>
        <a:graphic>
          <a:graphicData uri="http://schemas.openxmlformats.org/drawingml/2006/chart">
            <c:chart xmlns:c="http://schemas.openxmlformats.org/drawingml/2006/chart" xmlns:r="http://schemas.openxmlformats.org/officeDocument/2006/relationships" r:id="rId9"/>
          </a:graphicData>
        </a:graphic>
      </p:graphicFrame>
      <p:cxnSp>
        <p:nvCxnSpPr>
          <p:cNvPr id="21" name="Straight Arrow Connector 20">
            <a:extLst>
              <a:ext uri="{FF2B5EF4-FFF2-40B4-BE49-F238E27FC236}">
                <a16:creationId xmlns:a16="http://schemas.microsoft.com/office/drawing/2014/main" id="{32386BCA-3EF1-3770-93C2-2BFAE39F5A23}"/>
              </a:ext>
            </a:extLst>
          </p:cNvPr>
          <p:cNvCxnSpPr>
            <a:cxnSpLocks/>
          </p:cNvCxnSpPr>
          <p:nvPr/>
        </p:nvCxnSpPr>
        <p:spPr>
          <a:xfrm flipH="1">
            <a:off x="7928658" y="3742831"/>
            <a:ext cx="795977" cy="963583"/>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B493189-7D4C-2F28-3F35-3ECF579DB7FD}"/>
              </a:ext>
            </a:extLst>
          </p:cNvPr>
          <p:cNvCxnSpPr>
            <a:cxnSpLocks/>
          </p:cNvCxnSpPr>
          <p:nvPr/>
        </p:nvCxnSpPr>
        <p:spPr>
          <a:xfrm flipH="1">
            <a:off x="3126169" y="1921038"/>
            <a:ext cx="1326548" cy="2034223"/>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9685"/>
            <a:ext cx="7653803" cy="5816890"/>
          </a:xfrm>
          <a:custGeom>
            <a:avLst/>
            <a:gdLst/>
            <a:ahLst/>
            <a:cxnLst/>
            <a:rect l="l" t="t" r="r" b="b"/>
            <a:pathLst>
              <a:path w="11480704" h="8725335">
                <a:moveTo>
                  <a:pt x="0" y="0"/>
                </a:moveTo>
                <a:lnTo>
                  <a:pt x="11480704" y="0"/>
                </a:lnTo>
                <a:lnTo>
                  <a:pt x="11480704" y="8725335"/>
                </a:lnTo>
                <a:lnTo>
                  <a:pt x="0" y="872533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384353" y="354796"/>
            <a:ext cx="5073203" cy="2572753"/>
          </a:xfrm>
          <a:custGeom>
            <a:avLst/>
            <a:gdLst/>
            <a:ahLst/>
            <a:cxnLst/>
            <a:rect l="l" t="t" r="r" b="b"/>
            <a:pathLst>
              <a:path w="7609805" h="3859129">
                <a:moveTo>
                  <a:pt x="0" y="0"/>
                </a:moveTo>
                <a:lnTo>
                  <a:pt x="7609805" y="0"/>
                </a:lnTo>
                <a:lnTo>
                  <a:pt x="7609805" y="3859129"/>
                </a:lnTo>
                <a:lnTo>
                  <a:pt x="0" y="3859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580755" y="3871705"/>
            <a:ext cx="4876800" cy="1042416"/>
          </a:xfrm>
          <a:custGeom>
            <a:avLst/>
            <a:gdLst/>
            <a:ahLst/>
            <a:cxnLst/>
            <a:rect l="l" t="t" r="r" b="b"/>
            <a:pathLst>
              <a:path w="7315200" h="1563624">
                <a:moveTo>
                  <a:pt x="0" y="0"/>
                </a:moveTo>
                <a:lnTo>
                  <a:pt x="7315200" y="0"/>
                </a:lnTo>
                <a:lnTo>
                  <a:pt x="7315200" y="1563624"/>
                </a:lnTo>
                <a:lnTo>
                  <a:pt x="0" y="15636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136976" y="3980164"/>
            <a:ext cx="3764359" cy="686791"/>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93A237"/>
                </a:solidFill>
                <a:effectLst/>
                <a:uLnTx/>
                <a:uFillTx/>
                <a:latin typeface="Arial Bold"/>
                <a:ea typeface="Arial Bold"/>
                <a:cs typeface="Arial Bold"/>
                <a:sym typeface="Arial Bold"/>
              </a:rPr>
              <a:t>I'm socially and physically</a:t>
            </a:r>
          </a:p>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93A237"/>
                </a:solidFill>
                <a:effectLst/>
                <a:uLnTx/>
                <a:uFillTx/>
                <a:latin typeface="Arial Bold"/>
                <a:ea typeface="Arial Bold"/>
                <a:cs typeface="Arial Bold"/>
                <a:sym typeface="Arial Bold"/>
              </a:rPr>
              <a:t>isolated due to my disabilities  </a:t>
            </a:r>
          </a:p>
        </p:txBody>
      </p:sp>
      <p:sp>
        <p:nvSpPr>
          <p:cNvPr id="7" name="TextBox 7"/>
          <p:cNvSpPr txBox="1"/>
          <p:nvPr/>
        </p:nvSpPr>
        <p:spPr>
          <a:xfrm>
            <a:off x="384353" y="709655"/>
            <a:ext cx="5073203" cy="1655068"/>
          </a:xfrm>
          <a:prstGeom prst="rect">
            <a:avLst/>
          </a:prstGeom>
        </p:spPr>
        <p:txBody>
          <a:bodyPr lIns="0" tIns="0" rIns="0" bIns="0" rtlCol="0" anchor="t">
            <a:spAutoFit/>
          </a:bodyPr>
          <a:lstStyle/>
          <a:p>
            <a:pPr marL="0" marR="0" lvl="0" indent="0" algn="ctr" defTabSz="609630" rtl="0" eaLnBrk="1" fontAlgn="auto" latinLnBrk="0" hangingPunct="1">
              <a:lnSpc>
                <a:spcPts val="3267"/>
              </a:lnSpc>
              <a:spcBef>
                <a:spcPts val="0"/>
              </a:spcBef>
              <a:spcAft>
                <a:spcPts val="0"/>
              </a:spcAft>
              <a:buClrTx/>
              <a:buSzTx/>
              <a:buFontTx/>
              <a:buNone/>
              <a:tabLst/>
              <a:defRPr/>
            </a:pPr>
            <a:r>
              <a:rPr kumimoji="0" lang="en-US" sz="2333" b="1" i="0" u="none" strike="noStrike" kern="1200" cap="none" spc="0" normalizeH="0" baseline="0" noProof="0">
                <a:ln>
                  <a:noFill/>
                </a:ln>
                <a:solidFill>
                  <a:srgbClr val="230773"/>
                </a:solidFill>
                <a:effectLst/>
                <a:uLnTx/>
                <a:uFillTx/>
                <a:latin typeface="Arial Bold"/>
                <a:ea typeface="Arial Bold"/>
                <a:cs typeface="Arial Bold"/>
                <a:sym typeface="Arial Bold"/>
              </a:rPr>
              <a:t>There was little support for people with learning disabilities to maintain an active lifestyle causing health issues for the future </a:t>
            </a:r>
          </a:p>
        </p:txBody>
      </p:sp>
      <p:sp>
        <p:nvSpPr>
          <p:cNvPr id="8" name="Freeform 8"/>
          <p:cNvSpPr/>
          <p:nvPr/>
        </p:nvSpPr>
        <p:spPr>
          <a:xfrm>
            <a:off x="5655656" y="3647181"/>
            <a:ext cx="5614147" cy="2847079"/>
          </a:xfrm>
          <a:custGeom>
            <a:avLst/>
            <a:gdLst/>
            <a:ahLst/>
            <a:cxnLst/>
            <a:rect l="l" t="t" r="r" b="b"/>
            <a:pathLst>
              <a:path w="8421220" h="4270619">
                <a:moveTo>
                  <a:pt x="0" y="0"/>
                </a:moveTo>
                <a:lnTo>
                  <a:pt x="8421220" y="0"/>
                </a:lnTo>
                <a:lnTo>
                  <a:pt x="8421220" y="4270619"/>
                </a:lnTo>
                <a:lnTo>
                  <a:pt x="0" y="42706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5682821" y="4063186"/>
            <a:ext cx="5559817" cy="1857175"/>
          </a:xfrm>
          <a:prstGeom prst="rect">
            <a:avLst/>
          </a:prstGeom>
        </p:spPr>
        <p:txBody>
          <a:bodyPr lIns="0" tIns="0" rIns="0" bIns="0" rtlCol="0" anchor="t">
            <a:spAutoFit/>
          </a:bodyPr>
          <a:lstStyle/>
          <a:p>
            <a:pPr marL="0" marR="0" lvl="0" indent="0" algn="ctr"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a:ln>
                  <a:noFill/>
                </a:ln>
                <a:solidFill>
                  <a:srgbClr val="230773"/>
                </a:solidFill>
                <a:effectLst/>
                <a:uLnTx/>
                <a:uFillTx/>
                <a:latin typeface="Arial Bold"/>
                <a:ea typeface="Arial Bold"/>
                <a:cs typeface="Arial Bold"/>
                <a:sym typeface="Arial Bold"/>
              </a:rPr>
              <a:t>I honestly feel that care packages should consider the importance of physical activity and how this would save money in the future</a:t>
            </a:r>
          </a:p>
        </p:txBody>
      </p:sp>
      <p:sp>
        <p:nvSpPr>
          <p:cNvPr id="10" name="Freeform 10"/>
          <p:cNvSpPr/>
          <p:nvPr/>
        </p:nvSpPr>
        <p:spPr>
          <a:xfrm>
            <a:off x="5655656" y="1966168"/>
            <a:ext cx="6039551" cy="1290954"/>
          </a:xfrm>
          <a:custGeom>
            <a:avLst/>
            <a:gdLst/>
            <a:ahLst/>
            <a:cxnLst/>
            <a:rect l="l" t="t" r="r" b="b"/>
            <a:pathLst>
              <a:path w="9059326" h="1936431">
                <a:moveTo>
                  <a:pt x="0" y="0"/>
                </a:moveTo>
                <a:lnTo>
                  <a:pt x="9059326" y="0"/>
                </a:lnTo>
                <a:lnTo>
                  <a:pt x="9059326" y="1936431"/>
                </a:lnTo>
                <a:lnTo>
                  <a:pt x="0" y="19364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6020945" y="2080484"/>
            <a:ext cx="5406963" cy="933397"/>
          </a:xfrm>
          <a:prstGeom prst="rect">
            <a:avLst/>
          </a:prstGeom>
        </p:spPr>
        <p:txBody>
          <a:bodyPr lIns="0" tIns="0" rIns="0" bIns="0" rtlCol="0" anchor="t">
            <a:spAutoFit/>
          </a:bodyPr>
          <a:lstStyle/>
          <a:p>
            <a:pPr marL="0" marR="0" lvl="0" indent="0" algn="ctr" defTabSz="609630" rtl="0" eaLnBrk="1" fontAlgn="auto" latinLnBrk="0" hangingPunct="1">
              <a:lnSpc>
                <a:spcPts val="2481"/>
              </a:lnSpc>
              <a:spcBef>
                <a:spcPts val="0"/>
              </a:spcBef>
              <a:spcAft>
                <a:spcPts val="0"/>
              </a:spcAft>
              <a:buClrTx/>
              <a:buSzTx/>
              <a:buFontTx/>
              <a:buNone/>
              <a:tabLst/>
              <a:defRPr/>
            </a:pPr>
            <a:r>
              <a:rPr kumimoji="0" lang="en-US" sz="1772" b="1" i="0" u="none" strike="noStrike" kern="1200" cap="none" spc="0" normalizeH="0" baseline="0" noProof="0">
                <a:ln>
                  <a:noFill/>
                </a:ln>
                <a:solidFill>
                  <a:srgbClr val="93A237"/>
                </a:solidFill>
                <a:effectLst/>
                <a:uLnTx/>
                <a:uFillTx/>
                <a:latin typeface="Arial Bold"/>
                <a:ea typeface="Arial Bold"/>
                <a:cs typeface="Arial Bold"/>
                <a:sym typeface="Arial Bold"/>
              </a:rPr>
              <a:t>I'm newly disabled in later life. I had no idea how much I'd miss exercising. There are so many barriers to appropriate exercise activities </a:t>
            </a:r>
          </a:p>
        </p:txBody>
      </p:sp>
      <p:sp>
        <p:nvSpPr>
          <p:cNvPr id="13" name="Freeform 14">
            <a:extLst>
              <a:ext uri="{FF2B5EF4-FFF2-40B4-BE49-F238E27FC236}">
                <a16:creationId xmlns:a16="http://schemas.microsoft.com/office/drawing/2014/main" id="{65871D7A-E362-3922-1765-95FDFD0EBDF9}"/>
              </a:ext>
            </a:extLst>
          </p:cNvPr>
          <p:cNvSpPr/>
          <p:nvPr/>
        </p:nvSpPr>
        <p:spPr>
          <a:xfrm>
            <a:off x="10437504" y="363740"/>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descr="A close up of a logo&#10;&#10;AI-generated content may be incorrect.">
            <a:extLst>
              <a:ext uri="{FF2B5EF4-FFF2-40B4-BE49-F238E27FC236}">
                <a16:creationId xmlns:a16="http://schemas.microsoft.com/office/drawing/2014/main" id="{E8634178-8523-AB24-D37D-ED6A47F4240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25189" y="515542"/>
            <a:ext cx="2508264" cy="42856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925474" y="488654"/>
            <a:ext cx="3925555" cy="3925555"/>
          </a:xfrm>
          <a:prstGeom prst="rect">
            <a:avLst/>
          </a:prstGeom>
        </p:spPr>
      </p:pic>
      <p:sp>
        <p:nvSpPr>
          <p:cNvPr id="3" name="AutoShape 3"/>
          <p:cNvSpPr/>
          <p:nvPr/>
        </p:nvSpPr>
        <p:spPr>
          <a:xfrm flipV="1">
            <a:off x="2660671" y="3119535"/>
            <a:ext cx="547201" cy="861600"/>
          </a:xfrm>
          <a:prstGeom prst="line">
            <a:avLst/>
          </a:prstGeom>
          <a:ln w="38100" cap="flat">
            <a:solidFill>
              <a:srgbClr val="230773"/>
            </a:solidFill>
            <a:prstDash val="solid"/>
            <a:headEnd type="diamond" w="lg" len="lg"/>
            <a:tailEnd type="diamond" w="lg" len="lg"/>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a:off x="1052180" y="3951400"/>
            <a:ext cx="1608491" cy="719434"/>
          </a:xfrm>
          <a:custGeom>
            <a:avLst/>
            <a:gdLst/>
            <a:ahLst/>
            <a:cxnLst/>
            <a:rect l="l" t="t" r="r" b="b"/>
            <a:pathLst>
              <a:path w="2412737" h="1079151">
                <a:moveTo>
                  <a:pt x="0" y="0"/>
                </a:moveTo>
                <a:lnTo>
                  <a:pt x="2412737" y="0"/>
                </a:lnTo>
                <a:lnTo>
                  <a:pt x="2412737" y="1079151"/>
                </a:lnTo>
                <a:lnTo>
                  <a:pt x="0" y="10791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pic>
        <p:nvPicPr>
          <p:cNvPr id="5" name="Picture 5"/>
          <p:cNvPicPr>
            <a:picLocks noChangeAspect="1"/>
          </p:cNvPicPr>
          <p:nvPr/>
        </p:nvPicPr>
        <p:blipFill>
          <a:blip r:embed="rId5"/>
          <a:stretch>
            <a:fillRect/>
          </a:stretch>
        </p:blipFill>
        <p:spPr>
          <a:xfrm>
            <a:off x="7479664" y="2792406"/>
            <a:ext cx="3925555" cy="3925555"/>
          </a:xfrm>
          <a:prstGeom prst="rect">
            <a:avLst/>
          </a:prstGeom>
        </p:spPr>
      </p:pic>
      <p:sp>
        <p:nvSpPr>
          <p:cNvPr id="6" name="AutoShape 6"/>
          <p:cNvSpPr/>
          <p:nvPr/>
        </p:nvSpPr>
        <p:spPr>
          <a:xfrm>
            <a:off x="7295162" y="1647544"/>
            <a:ext cx="1686113" cy="2720542"/>
          </a:xfrm>
          <a:prstGeom prst="line">
            <a:avLst/>
          </a:prstGeom>
          <a:ln w="38100" cap="flat">
            <a:solidFill>
              <a:srgbClr val="230773"/>
            </a:solidFill>
            <a:prstDash val="solid"/>
            <a:headEnd type="diamond" w="lg" len="lg"/>
            <a:tailEnd type="diamond" w="lg" len="lg"/>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7" name="Freeform 7"/>
          <p:cNvSpPr/>
          <p:nvPr/>
        </p:nvSpPr>
        <p:spPr>
          <a:xfrm>
            <a:off x="6862609" y="734144"/>
            <a:ext cx="1608491" cy="719434"/>
          </a:xfrm>
          <a:custGeom>
            <a:avLst/>
            <a:gdLst/>
            <a:ahLst/>
            <a:cxnLst/>
            <a:rect l="l" t="t" r="r" b="b"/>
            <a:pathLst>
              <a:path w="2412737" h="1079151">
                <a:moveTo>
                  <a:pt x="0" y="0"/>
                </a:moveTo>
                <a:lnTo>
                  <a:pt x="2412736" y="0"/>
                </a:lnTo>
                <a:lnTo>
                  <a:pt x="2412736" y="1079151"/>
                </a:lnTo>
                <a:lnTo>
                  <a:pt x="0" y="10791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Freeform 8"/>
          <p:cNvSpPr/>
          <p:nvPr/>
        </p:nvSpPr>
        <p:spPr>
          <a:xfrm rot="5400000">
            <a:off x="-122419" y="141721"/>
            <a:ext cx="2304367" cy="2059528"/>
          </a:xfrm>
          <a:custGeom>
            <a:avLst/>
            <a:gdLst/>
            <a:ahLst/>
            <a:cxnLst/>
            <a:rect l="l" t="t" r="r" b="b"/>
            <a:pathLst>
              <a:path w="3456551" h="3089292">
                <a:moveTo>
                  <a:pt x="0" y="0"/>
                </a:moveTo>
                <a:lnTo>
                  <a:pt x="3456550" y="0"/>
                </a:lnTo>
                <a:lnTo>
                  <a:pt x="3456550" y="3089292"/>
                </a:lnTo>
                <a:lnTo>
                  <a:pt x="0" y="30892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Freeform 9"/>
          <p:cNvSpPr/>
          <p:nvPr/>
        </p:nvSpPr>
        <p:spPr>
          <a:xfrm rot="16200000">
            <a:off x="10121028" y="4787028"/>
            <a:ext cx="2187166" cy="1954779"/>
          </a:xfrm>
          <a:custGeom>
            <a:avLst/>
            <a:gdLst/>
            <a:ahLst/>
            <a:cxnLst/>
            <a:rect l="l" t="t" r="r" b="b"/>
            <a:pathLst>
              <a:path w="3280749" h="2932169">
                <a:moveTo>
                  <a:pt x="0" y="0"/>
                </a:moveTo>
                <a:lnTo>
                  <a:pt x="3280749" y="0"/>
                </a:lnTo>
                <a:lnTo>
                  <a:pt x="3280749" y="2932169"/>
                </a:lnTo>
                <a:lnTo>
                  <a:pt x="0" y="29321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1" name="Freeform 11"/>
          <p:cNvSpPr/>
          <p:nvPr/>
        </p:nvSpPr>
        <p:spPr>
          <a:xfrm>
            <a:off x="10985756" y="143349"/>
            <a:ext cx="977390" cy="542451"/>
          </a:xfrm>
          <a:custGeom>
            <a:avLst/>
            <a:gdLst/>
            <a:ahLst/>
            <a:cxnLst/>
            <a:rect l="l" t="t" r="r" b="b"/>
            <a:pathLst>
              <a:path w="1466085" h="813677">
                <a:moveTo>
                  <a:pt x="0" y="0"/>
                </a:moveTo>
                <a:lnTo>
                  <a:pt x="1466084" y="0"/>
                </a:lnTo>
                <a:lnTo>
                  <a:pt x="1466084" y="813677"/>
                </a:lnTo>
                <a:lnTo>
                  <a:pt x="0" y="813677"/>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2" name="TextBox 12"/>
          <p:cNvSpPr txBox="1"/>
          <p:nvPr/>
        </p:nvSpPr>
        <p:spPr>
          <a:xfrm>
            <a:off x="1014450" y="5116598"/>
            <a:ext cx="5747602" cy="12742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267"/>
              </a:lnSpc>
            </a:pPr>
            <a:r>
              <a:rPr lang="en-US" sz="2333" b="1" dirty="0">
                <a:solidFill>
                  <a:srgbClr val="230773"/>
                </a:solidFill>
                <a:latin typeface="Arial Bold"/>
                <a:ea typeface="Arial Bold"/>
                <a:cs typeface="Arial Bold"/>
                <a:sym typeface="Arial Bold"/>
              </a:rPr>
              <a:t>of participants have been </a:t>
            </a:r>
            <a:r>
              <a:rPr lang="en-US" sz="2333" b="1" dirty="0">
                <a:solidFill>
                  <a:srgbClr val="93A237"/>
                </a:solidFill>
                <a:latin typeface="Arial Bold"/>
                <a:ea typeface="Arial Bold"/>
                <a:cs typeface="Arial Bold"/>
                <a:sym typeface="Arial Bold"/>
              </a:rPr>
              <a:t>recommended </a:t>
            </a:r>
            <a:r>
              <a:rPr lang="en-US" sz="2333" b="1" dirty="0">
                <a:solidFill>
                  <a:srgbClr val="230773"/>
                </a:solidFill>
                <a:latin typeface="Arial Bold"/>
                <a:ea typeface="Arial Bold"/>
                <a:cs typeface="Arial Bold"/>
                <a:sym typeface="Arial Bold"/>
              </a:rPr>
              <a:t>to take part in more sport and physical activity </a:t>
            </a:r>
            <a:r>
              <a:rPr lang="en-US" sz="2333" b="1" dirty="0">
                <a:solidFill>
                  <a:srgbClr val="93A237"/>
                </a:solidFill>
                <a:latin typeface="Arial Bold"/>
                <a:ea typeface="Arial Bold"/>
                <a:cs typeface="Arial Bold"/>
                <a:sym typeface="Arial Bold"/>
              </a:rPr>
              <a:t>by a health or social worker</a:t>
            </a:r>
          </a:p>
        </p:txBody>
      </p:sp>
      <p:sp>
        <p:nvSpPr>
          <p:cNvPr id="13" name="TextBox 13"/>
          <p:cNvSpPr txBox="1"/>
          <p:nvPr/>
        </p:nvSpPr>
        <p:spPr>
          <a:xfrm>
            <a:off x="1153231" y="3928329"/>
            <a:ext cx="1462990" cy="60914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227"/>
              </a:lnSpc>
            </a:pPr>
            <a:r>
              <a:rPr lang="en-US" sz="3734" b="1">
                <a:solidFill>
                  <a:srgbClr val="D9D8E6"/>
                </a:solidFill>
                <a:latin typeface="Arial Bold"/>
                <a:ea typeface="Arial Bold"/>
                <a:cs typeface="Arial Bold"/>
                <a:sym typeface="Arial Bold"/>
              </a:rPr>
              <a:t>45%</a:t>
            </a:r>
          </a:p>
        </p:txBody>
      </p:sp>
      <p:sp>
        <p:nvSpPr>
          <p:cNvPr id="14" name="TextBox 14"/>
          <p:cNvSpPr txBox="1"/>
          <p:nvPr/>
        </p:nvSpPr>
        <p:spPr>
          <a:xfrm>
            <a:off x="6957463" y="719880"/>
            <a:ext cx="1462990" cy="60914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227"/>
              </a:lnSpc>
            </a:pPr>
            <a:r>
              <a:rPr lang="en-US" sz="3734" b="1">
                <a:solidFill>
                  <a:srgbClr val="D9D8E6"/>
                </a:solidFill>
                <a:latin typeface="Arial Bold"/>
                <a:ea typeface="Arial Bold"/>
                <a:cs typeface="Arial Bold"/>
                <a:sym typeface="Arial Bold"/>
              </a:rPr>
              <a:t>68%</a:t>
            </a:r>
          </a:p>
        </p:txBody>
      </p:sp>
      <p:sp>
        <p:nvSpPr>
          <p:cNvPr id="15" name="TextBox 15"/>
          <p:cNvSpPr txBox="1"/>
          <p:nvPr/>
        </p:nvSpPr>
        <p:spPr>
          <a:xfrm>
            <a:off x="7953858" y="1432553"/>
            <a:ext cx="3721738" cy="207826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lvl="1">
              <a:lnSpc>
                <a:spcPts val="3267"/>
              </a:lnSpc>
            </a:pPr>
            <a:r>
              <a:rPr lang="en-US" sz="2333" b="1" dirty="0">
                <a:solidFill>
                  <a:srgbClr val="230773"/>
                </a:solidFill>
                <a:latin typeface="Arial Bold"/>
                <a:ea typeface="Arial Bold"/>
                <a:cs typeface="Arial Bold"/>
                <a:sym typeface="Arial Bold"/>
              </a:rPr>
              <a:t>of participants were</a:t>
            </a:r>
          </a:p>
          <a:p>
            <a:pPr lvl="1">
              <a:lnSpc>
                <a:spcPts val="3267"/>
              </a:lnSpc>
            </a:pPr>
            <a:r>
              <a:rPr lang="en-US" sz="2333" b="1" dirty="0">
                <a:solidFill>
                  <a:srgbClr val="93A237"/>
                </a:solidFill>
                <a:latin typeface="Arial Bold"/>
                <a:ea typeface="Arial Bold"/>
                <a:cs typeface="Arial Bold"/>
                <a:sym typeface="Arial Bold"/>
              </a:rPr>
              <a:t>not aware </a:t>
            </a:r>
            <a:r>
              <a:rPr lang="en-US" sz="2333" b="1" dirty="0">
                <a:solidFill>
                  <a:srgbClr val="230773"/>
                </a:solidFill>
                <a:latin typeface="Arial Bold"/>
                <a:ea typeface="Arial Bold"/>
                <a:cs typeface="Arial Bold"/>
                <a:sym typeface="Arial Bold"/>
              </a:rPr>
              <a:t>of the work of Scottish Disability Sport</a:t>
            </a:r>
          </a:p>
          <a:p>
            <a:pPr algn="l">
              <a:lnSpc>
                <a:spcPts val="3267"/>
              </a:lnSpc>
            </a:pPr>
            <a:endParaRPr lang="en-US" sz="2333" b="1" dirty="0">
              <a:solidFill>
                <a:srgbClr val="230773"/>
              </a:solidFill>
              <a:latin typeface="Arial Bold"/>
              <a:ea typeface="Arial Bold"/>
              <a:cs typeface="Arial Bold"/>
              <a:sym typeface="Arial Bold"/>
            </a:endParaRPr>
          </a:p>
        </p:txBody>
      </p:sp>
      <p:pic>
        <p:nvPicPr>
          <p:cNvPr id="17" name="Picture 16" descr="A close up of a logo&#10;&#10;AI-generated content may be incorrect.">
            <a:extLst>
              <a:ext uri="{FF2B5EF4-FFF2-40B4-BE49-F238E27FC236}">
                <a16:creationId xmlns:a16="http://schemas.microsoft.com/office/drawing/2014/main" id="{CDDE081C-67D6-9AB3-2D43-D509DA39C7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07932" y="255819"/>
            <a:ext cx="2508264" cy="428564"/>
          </a:xfrm>
          <a:prstGeom prst="rect">
            <a:avLst/>
          </a:prstGeom>
        </p:spPr>
      </p:pic>
      <p:sp>
        <p:nvSpPr>
          <p:cNvPr id="19" name="TextBox 11">
            <a:extLst>
              <a:ext uri="{FF2B5EF4-FFF2-40B4-BE49-F238E27FC236}">
                <a16:creationId xmlns:a16="http://schemas.microsoft.com/office/drawing/2014/main" id="{705A9DDF-8CBB-BC40-FC96-47FE3996A374}"/>
              </a:ext>
            </a:extLst>
          </p:cNvPr>
          <p:cNvSpPr txBox="1"/>
          <p:nvPr/>
        </p:nvSpPr>
        <p:spPr>
          <a:xfrm>
            <a:off x="397046" y="-54213"/>
            <a:ext cx="7269808" cy="900375"/>
          </a:xfrm>
          <a:prstGeom prst="rect">
            <a:avLst/>
          </a:prstGeom>
        </p:spPr>
        <p:txBody>
          <a:bodyPr wrap="square"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30773"/>
                </a:solidFill>
                <a:effectLst/>
                <a:uLnTx/>
                <a:uFillTx/>
                <a:latin typeface="Arial Bold"/>
                <a:ea typeface="Arial Bold"/>
                <a:cs typeface="Arial Bold"/>
                <a:sym typeface="Arial Bold"/>
              </a:rPr>
              <a:t>Section 6: Support with transitioning and</a:t>
            </a:r>
          </a:p>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30773"/>
                </a:solidFill>
                <a:effectLst/>
                <a:uLnTx/>
                <a:uFillTx/>
                <a:latin typeface="Arial Bold"/>
                <a:ea typeface="Arial Bold"/>
                <a:cs typeface="Arial Bold"/>
                <a:sym typeface="Arial Bold"/>
              </a:rPr>
              <a:t>staying in sport or physical activity</a:t>
            </a:r>
          </a:p>
        </p:txBody>
      </p:sp>
    </p:spTree>
    <p:extLst>
      <p:ext uri="{BB962C8B-B14F-4D97-AF65-F5344CB8AC3E}">
        <p14:creationId xmlns:p14="http://schemas.microsoft.com/office/powerpoint/2010/main" val="3478195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9685"/>
            <a:ext cx="7653803" cy="5816890"/>
          </a:xfrm>
          <a:custGeom>
            <a:avLst/>
            <a:gdLst/>
            <a:ahLst/>
            <a:cxnLst/>
            <a:rect l="l" t="t" r="r" b="b"/>
            <a:pathLst>
              <a:path w="11480704" h="8725335">
                <a:moveTo>
                  <a:pt x="0" y="0"/>
                </a:moveTo>
                <a:lnTo>
                  <a:pt x="11480704" y="0"/>
                </a:lnTo>
                <a:lnTo>
                  <a:pt x="11480704" y="8725335"/>
                </a:lnTo>
                <a:lnTo>
                  <a:pt x="0" y="8725335"/>
                </a:lnTo>
                <a:lnTo>
                  <a:pt x="0" y="0"/>
                </a:lnTo>
                <a:close/>
              </a:path>
            </a:pathLst>
          </a:custGeom>
          <a:blipFill>
            <a:blip r:embed="rId2">
              <a:alphaModFix amt="15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516447" y="2285573"/>
            <a:ext cx="4844337" cy="2456689"/>
          </a:xfrm>
          <a:custGeom>
            <a:avLst/>
            <a:gdLst/>
            <a:ahLst/>
            <a:cxnLst/>
            <a:rect l="l" t="t" r="r" b="b"/>
            <a:pathLst>
              <a:path w="7266506" h="3685034">
                <a:moveTo>
                  <a:pt x="0" y="0"/>
                </a:moveTo>
                <a:lnTo>
                  <a:pt x="7266507" y="0"/>
                </a:lnTo>
                <a:lnTo>
                  <a:pt x="7266507" y="3685033"/>
                </a:lnTo>
                <a:lnTo>
                  <a:pt x="0" y="36850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2">
              <a:alphaModFix amt="15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5494640" y="1914556"/>
            <a:ext cx="5222967" cy="1116409"/>
          </a:xfrm>
          <a:custGeom>
            <a:avLst/>
            <a:gdLst/>
            <a:ahLst/>
            <a:cxnLst/>
            <a:rect l="l" t="t" r="r" b="b"/>
            <a:pathLst>
              <a:path w="7834451" h="1674614">
                <a:moveTo>
                  <a:pt x="0" y="0"/>
                </a:moveTo>
                <a:lnTo>
                  <a:pt x="7834450" y="0"/>
                </a:lnTo>
                <a:lnTo>
                  <a:pt x="7834450" y="1674613"/>
                </a:lnTo>
                <a:lnTo>
                  <a:pt x="0" y="16746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5696880" y="3641198"/>
            <a:ext cx="5719737" cy="2900627"/>
          </a:xfrm>
          <a:custGeom>
            <a:avLst/>
            <a:gdLst/>
            <a:ahLst/>
            <a:cxnLst/>
            <a:rect l="l" t="t" r="r" b="b"/>
            <a:pathLst>
              <a:path w="8579606" h="4350940">
                <a:moveTo>
                  <a:pt x="0" y="0"/>
                </a:moveTo>
                <a:lnTo>
                  <a:pt x="8579606" y="0"/>
                </a:lnTo>
                <a:lnTo>
                  <a:pt x="8579606" y="4350941"/>
                </a:lnTo>
                <a:lnTo>
                  <a:pt x="0" y="435094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AutoShape 7"/>
          <p:cNvSpPr/>
          <p:nvPr/>
        </p:nvSpPr>
        <p:spPr>
          <a:xfrm>
            <a:off x="685800" y="1352861"/>
            <a:ext cx="4328160" cy="0"/>
          </a:xfrm>
          <a:prstGeom prst="line">
            <a:avLst/>
          </a:prstGeom>
          <a:ln w="38100" cap="flat">
            <a:solidFill>
              <a:srgbClr val="230773"/>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863272" y="2589992"/>
            <a:ext cx="4150689" cy="1763047"/>
          </a:xfrm>
          <a:prstGeom prst="rect">
            <a:avLst/>
          </a:prstGeom>
        </p:spPr>
        <p:txBody>
          <a:bodyPr lIns="0" tIns="0" rIns="0" bIns="0" rtlCol="0" anchor="t">
            <a:spAutoFit/>
          </a:bodyPr>
          <a:lstStyle/>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67" b="1" i="0" u="none" strike="noStrike" kern="1200" cap="none" spc="0" normalizeH="0" baseline="0" noProof="0">
                <a:ln>
                  <a:noFill/>
                </a:ln>
                <a:solidFill>
                  <a:srgbClr val="230773"/>
                </a:solidFill>
                <a:effectLst/>
                <a:uLnTx/>
                <a:uFillTx/>
                <a:latin typeface="Arial Bold"/>
                <a:ea typeface="Arial Bold"/>
                <a:cs typeface="Arial Bold"/>
                <a:sym typeface="Arial Bold"/>
              </a:rPr>
              <a:t>Yes, the cardiologist did recommend exercise, but the local council would not allow me to use self-directed support budget to pay for sport activities</a:t>
            </a:r>
          </a:p>
        </p:txBody>
      </p:sp>
      <p:sp>
        <p:nvSpPr>
          <p:cNvPr id="9" name="TextBox 9"/>
          <p:cNvSpPr txBox="1"/>
          <p:nvPr/>
        </p:nvSpPr>
        <p:spPr>
          <a:xfrm>
            <a:off x="6553895" y="2072710"/>
            <a:ext cx="3104455" cy="686726"/>
          </a:xfrm>
          <a:prstGeom prst="rect">
            <a:avLst/>
          </a:prstGeom>
        </p:spPr>
        <p:txBody>
          <a:bodyPr lIns="0" tIns="0" rIns="0" bIns="0" rtlCol="0" anchor="t">
            <a:spAutoFit/>
          </a:bodyPr>
          <a:lstStyle/>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99" b="1" i="0" u="none" strike="noStrike" kern="1200" cap="none" spc="0" normalizeH="0" baseline="0" noProof="0">
                <a:ln>
                  <a:noFill/>
                </a:ln>
                <a:solidFill>
                  <a:srgbClr val="93A237"/>
                </a:solidFill>
                <a:effectLst/>
                <a:uLnTx/>
                <a:uFillTx/>
                <a:latin typeface="Arial Bold"/>
                <a:ea typeface="Arial Bold"/>
                <a:cs typeface="Arial Bold"/>
                <a:sym typeface="Arial Bold"/>
              </a:rPr>
              <a:t>I haven’t had any support</a:t>
            </a:r>
          </a:p>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99" b="1" i="0" u="none" strike="noStrike" kern="1200" cap="none" spc="0" normalizeH="0" baseline="0" noProof="0">
                <a:ln>
                  <a:noFill/>
                </a:ln>
                <a:solidFill>
                  <a:srgbClr val="93A237"/>
                </a:solidFill>
                <a:effectLst/>
                <a:uLnTx/>
                <a:uFillTx/>
                <a:latin typeface="Arial Bold"/>
                <a:ea typeface="Arial Bold"/>
                <a:cs typeface="Arial Bold"/>
                <a:sym typeface="Arial Bold"/>
              </a:rPr>
              <a:t>from health professionals</a:t>
            </a:r>
          </a:p>
        </p:txBody>
      </p:sp>
      <p:sp>
        <p:nvSpPr>
          <p:cNvPr id="10" name="TextBox 10"/>
          <p:cNvSpPr txBox="1"/>
          <p:nvPr/>
        </p:nvSpPr>
        <p:spPr>
          <a:xfrm>
            <a:off x="5696879" y="3818336"/>
            <a:ext cx="5622088" cy="2481192"/>
          </a:xfrm>
          <a:prstGeom prst="rect">
            <a:avLst/>
          </a:prstGeom>
        </p:spPr>
        <p:txBody>
          <a:bodyPr lIns="0" tIns="0" rIns="0" bIns="0" rtlCol="0" anchor="t">
            <a:spAutoFit/>
          </a:bodyPr>
          <a:lstStyle/>
          <a:p>
            <a:pPr marL="0" marR="0" lvl="0" indent="0" algn="ctr" defTabSz="609630" rtl="0" eaLnBrk="1" fontAlgn="auto" latinLnBrk="0" hangingPunct="1">
              <a:lnSpc>
                <a:spcPts val="2799"/>
              </a:lnSpc>
              <a:spcBef>
                <a:spcPts val="0"/>
              </a:spcBef>
              <a:spcAft>
                <a:spcPts val="0"/>
              </a:spcAft>
              <a:buClrTx/>
              <a:buSzTx/>
              <a:buFontTx/>
              <a:buNone/>
              <a:tabLst/>
              <a:defRPr/>
            </a:pPr>
            <a:r>
              <a:rPr kumimoji="0" lang="en-US" sz="1967" b="1" i="0" u="none" strike="noStrike" kern="1200" cap="none" spc="0" normalizeH="0" baseline="0" noProof="0">
                <a:ln>
                  <a:noFill/>
                </a:ln>
                <a:solidFill>
                  <a:srgbClr val="93A237"/>
                </a:solidFill>
                <a:effectLst/>
                <a:uLnTx/>
                <a:uFillTx/>
                <a:latin typeface="Arial Bold"/>
                <a:ea typeface="Arial Bold"/>
                <a:cs typeface="Arial Bold"/>
                <a:sym typeface="Arial Bold"/>
              </a:rPr>
              <a:t> In fact, they [health professionals] seem surprised that I am taking part in sport. Not that I am at a level to break a world record, but just that I am in general. There still seems to be a 1950's mentality that disabled people can't (or even shouldn't), rather than they can, should or might want to.  </a:t>
            </a:r>
          </a:p>
        </p:txBody>
      </p:sp>
      <p:sp>
        <p:nvSpPr>
          <p:cNvPr id="11" name="TextBox 11"/>
          <p:cNvSpPr txBox="1"/>
          <p:nvPr/>
        </p:nvSpPr>
        <p:spPr>
          <a:xfrm>
            <a:off x="685801" y="330656"/>
            <a:ext cx="6644207" cy="908197"/>
          </a:xfrm>
          <a:prstGeom prst="rect">
            <a:avLst/>
          </a:prstGeom>
        </p:spPr>
        <p:txBody>
          <a:bodyPr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dirty="0">
                <a:ln>
                  <a:noFill/>
                </a:ln>
                <a:solidFill>
                  <a:srgbClr val="230773"/>
                </a:solidFill>
                <a:effectLst/>
                <a:uLnTx/>
                <a:uFillTx/>
                <a:latin typeface="Arial Bold"/>
                <a:ea typeface="Arial Bold"/>
                <a:cs typeface="Arial Bold"/>
                <a:sym typeface="Arial Bold"/>
              </a:rPr>
              <a:t>Section 6: Support with transitioning and</a:t>
            </a:r>
          </a:p>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dirty="0">
                <a:ln>
                  <a:noFill/>
                </a:ln>
                <a:solidFill>
                  <a:srgbClr val="230773"/>
                </a:solidFill>
                <a:effectLst/>
                <a:uLnTx/>
                <a:uFillTx/>
                <a:latin typeface="Arial Bold"/>
                <a:ea typeface="Arial Bold"/>
                <a:cs typeface="Arial Bold"/>
                <a:sym typeface="Arial Bold"/>
              </a:rPr>
              <a:t>staying in sport or physical activity</a:t>
            </a:r>
          </a:p>
        </p:txBody>
      </p:sp>
      <p:sp>
        <p:nvSpPr>
          <p:cNvPr id="13" name="Freeform 14">
            <a:extLst>
              <a:ext uri="{FF2B5EF4-FFF2-40B4-BE49-F238E27FC236}">
                <a16:creationId xmlns:a16="http://schemas.microsoft.com/office/drawing/2014/main" id="{E6F96372-DE43-71E3-0D7D-4AB0079BF93D}"/>
              </a:ext>
            </a:extLst>
          </p:cNvPr>
          <p:cNvSpPr/>
          <p:nvPr/>
        </p:nvSpPr>
        <p:spPr>
          <a:xfrm>
            <a:off x="10419883" y="473472"/>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1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descr="A close up of a logo&#10;&#10;AI-generated content may be incorrect.">
            <a:extLst>
              <a:ext uri="{FF2B5EF4-FFF2-40B4-BE49-F238E27FC236}">
                <a16:creationId xmlns:a16="http://schemas.microsoft.com/office/drawing/2014/main" id="{F515ED4C-7477-175C-7940-CA77155F502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07568" y="625274"/>
            <a:ext cx="2508264" cy="42856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9685"/>
            <a:ext cx="7653803" cy="5816890"/>
          </a:xfrm>
          <a:custGeom>
            <a:avLst/>
            <a:gdLst/>
            <a:ahLst/>
            <a:cxnLst/>
            <a:rect l="l" t="t" r="r" b="b"/>
            <a:pathLst>
              <a:path w="11480704" h="8725335">
                <a:moveTo>
                  <a:pt x="0" y="0"/>
                </a:moveTo>
                <a:lnTo>
                  <a:pt x="11480704" y="0"/>
                </a:lnTo>
                <a:lnTo>
                  <a:pt x="11480704" y="8725335"/>
                </a:lnTo>
                <a:lnTo>
                  <a:pt x="0" y="872533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6199081" y="1413648"/>
            <a:ext cx="4867042" cy="2468203"/>
          </a:xfrm>
          <a:custGeom>
            <a:avLst/>
            <a:gdLst/>
            <a:ahLst/>
            <a:cxnLst/>
            <a:rect l="l" t="t" r="r" b="b"/>
            <a:pathLst>
              <a:path w="7300563" h="3702305">
                <a:moveTo>
                  <a:pt x="0" y="0"/>
                </a:moveTo>
                <a:lnTo>
                  <a:pt x="7300563" y="0"/>
                </a:lnTo>
                <a:lnTo>
                  <a:pt x="7300563" y="3702304"/>
                </a:lnTo>
                <a:lnTo>
                  <a:pt x="0" y="37023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10800000">
            <a:off x="9411616" y="4714652"/>
            <a:ext cx="2611981" cy="1985106"/>
          </a:xfrm>
          <a:custGeom>
            <a:avLst/>
            <a:gdLst/>
            <a:ahLst/>
            <a:cxnLst/>
            <a:rect l="l" t="t" r="r" b="b"/>
            <a:pathLst>
              <a:path w="3917972" h="2977659">
                <a:moveTo>
                  <a:pt x="0" y="0"/>
                </a:moveTo>
                <a:lnTo>
                  <a:pt x="3917972" y="0"/>
                </a:lnTo>
                <a:lnTo>
                  <a:pt x="3917972" y="2977658"/>
                </a:lnTo>
                <a:lnTo>
                  <a:pt x="0" y="2977658"/>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685800" y="987253"/>
            <a:ext cx="5307386" cy="1134454"/>
          </a:xfrm>
          <a:custGeom>
            <a:avLst/>
            <a:gdLst/>
            <a:ahLst/>
            <a:cxnLst/>
            <a:rect l="l" t="t" r="r" b="b"/>
            <a:pathLst>
              <a:path w="7961079" h="1701681">
                <a:moveTo>
                  <a:pt x="0" y="0"/>
                </a:moveTo>
                <a:lnTo>
                  <a:pt x="7961079" y="0"/>
                </a:lnTo>
                <a:lnTo>
                  <a:pt x="7961079" y="1701681"/>
                </a:lnTo>
                <a:lnTo>
                  <a:pt x="0" y="17016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6199081" y="1701599"/>
            <a:ext cx="4867042" cy="1764009"/>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93A237"/>
                </a:solidFill>
                <a:effectLst/>
                <a:uLnTx/>
                <a:uFillTx/>
                <a:latin typeface="Arial Bold"/>
                <a:ea typeface="Arial Bold"/>
                <a:cs typeface="Arial Bold"/>
                <a:sym typeface="Arial Bold"/>
              </a:rPr>
              <a:t>People who are on PIP, struggle to look after themselves and struggle to leave the house. [They] would benefit from physical activity if supported but fear of losing benefits is a big factor</a:t>
            </a:r>
          </a:p>
        </p:txBody>
      </p:sp>
      <p:sp>
        <p:nvSpPr>
          <p:cNvPr id="8" name="TextBox 8"/>
          <p:cNvSpPr txBox="1"/>
          <p:nvPr/>
        </p:nvSpPr>
        <p:spPr>
          <a:xfrm>
            <a:off x="2453654" y="4156621"/>
            <a:ext cx="7284694" cy="1404936"/>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230773"/>
                </a:solidFill>
                <a:effectLst/>
                <a:uLnTx/>
                <a:uFillTx/>
                <a:latin typeface="Arial Bold"/>
                <a:ea typeface="Arial Bold"/>
                <a:cs typeface="Arial Bold"/>
                <a:sym typeface="Arial Bold"/>
              </a:rPr>
              <a:t>Physical activity should be part of the NHS prescription, so the expectation is that you would participate (with support), rather than the onus being on the individual to find their own way into being active as appropriate to their disability </a:t>
            </a:r>
          </a:p>
        </p:txBody>
      </p:sp>
      <p:sp>
        <p:nvSpPr>
          <p:cNvPr id="9" name="TextBox 9"/>
          <p:cNvSpPr txBox="1"/>
          <p:nvPr/>
        </p:nvSpPr>
        <p:spPr>
          <a:xfrm>
            <a:off x="1227605" y="1141730"/>
            <a:ext cx="4223777" cy="686791"/>
          </a:xfrm>
          <a:prstGeom prst="rect">
            <a:avLst/>
          </a:prstGeom>
        </p:spPr>
        <p:txBody>
          <a:bodyPr lIns="0" tIns="0" rIns="0" bIns="0" rtlCol="0" anchor="t">
            <a:spAutoFit/>
          </a:bodyPr>
          <a:lstStyle/>
          <a:p>
            <a:pPr marL="0" marR="0" lvl="0" indent="0" algn="ctr" defTabSz="60963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230773"/>
                </a:solidFill>
                <a:effectLst/>
                <a:uLnTx/>
                <a:uFillTx/>
                <a:latin typeface="Arial Bold"/>
                <a:ea typeface="Arial Bold"/>
                <a:cs typeface="Arial Bold"/>
                <a:sym typeface="Arial Bold"/>
              </a:rPr>
              <a:t>I’ve been disabled for half my life. I had no idea who you (SDS) were.</a:t>
            </a:r>
          </a:p>
        </p:txBody>
      </p:sp>
      <p:sp>
        <p:nvSpPr>
          <p:cNvPr id="10" name="Freeform 10"/>
          <p:cNvSpPr/>
          <p:nvPr/>
        </p:nvSpPr>
        <p:spPr>
          <a:xfrm>
            <a:off x="1800425" y="4006792"/>
            <a:ext cx="8591150" cy="1836359"/>
          </a:xfrm>
          <a:custGeom>
            <a:avLst/>
            <a:gdLst/>
            <a:ahLst/>
            <a:cxnLst/>
            <a:rect l="l" t="t" r="r" b="b"/>
            <a:pathLst>
              <a:path w="12886725" h="2754538">
                <a:moveTo>
                  <a:pt x="0" y="0"/>
                </a:moveTo>
                <a:lnTo>
                  <a:pt x="12886726" y="0"/>
                </a:lnTo>
                <a:lnTo>
                  <a:pt x="12886726" y="2754538"/>
                </a:lnTo>
                <a:lnTo>
                  <a:pt x="0" y="27545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4">
            <a:extLst>
              <a:ext uri="{FF2B5EF4-FFF2-40B4-BE49-F238E27FC236}">
                <a16:creationId xmlns:a16="http://schemas.microsoft.com/office/drawing/2014/main" id="{2E646227-1722-1996-28C6-B9401B60DD2E}"/>
              </a:ext>
            </a:extLst>
          </p:cNvPr>
          <p:cNvSpPr/>
          <p:nvPr/>
        </p:nvSpPr>
        <p:spPr>
          <a:xfrm>
            <a:off x="10419884" y="434376"/>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Picture 11" descr="A close up of a logo&#10;&#10;AI-generated content may be incorrect.">
            <a:extLst>
              <a:ext uri="{FF2B5EF4-FFF2-40B4-BE49-F238E27FC236}">
                <a16:creationId xmlns:a16="http://schemas.microsoft.com/office/drawing/2014/main" id="{EBF64598-6AA1-1B09-DEA0-28A43EEE47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07569" y="586178"/>
            <a:ext cx="2508264" cy="42856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E7A485-9C7E-2950-DD1C-C22093075DFA}"/>
              </a:ext>
            </a:extLst>
          </p:cNvPr>
          <p:cNvSpPr>
            <a:spLocks noGrp="1"/>
          </p:cNvSpPr>
          <p:nvPr>
            <p:ph sz="quarter" idx="13"/>
          </p:nvPr>
        </p:nvSpPr>
        <p:spPr>
          <a:xfrm>
            <a:off x="591601" y="1888683"/>
            <a:ext cx="6250524" cy="2537298"/>
          </a:xfrm>
        </p:spPr>
        <p:txBody>
          <a:bodyPr/>
          <a:lstStyle/>
          <a:p>
            <a:pPr lvl="0">
              <a:lnSpc>
                <a:spcPct val="107000"/>
              </a:lnSpc>
              <a:spcAft>
                <a:spcPts val="800"/>
              </a:spcAft>
            </a:pPr>
            <a:r>
              <a:rPr lang="en-GB" sz="2400" kern="100">
                <a:latin typeface="Verdana" panose="020B0604030504040204" pitchFamily="34" charset="0"/>
                <a:ea typeface="Calibri" panose="020F0502020204030204" pitchFamily="34" charset="0"/>
                <a:cs typeface="Calibri" panose="020F0502020204030204" pitchFamily="34" charset="0"/>
              </a:rPr>
              <a:t>T</a:t>
            </a:r>
            <a:r>
              <a:rPr lang="en-GB" sz="2400" kern="100">
                <a:effectLst/>
                <a:latin typeface="Verdana" panose="020B0604030504040204" pitchFamily="34" charset="0"/>
                <a:ea typeface="Calibri" panose="020F0502020204030204" pitchFamily="34" charset="0"/>
                <a:cs typeface="Calibri" panose="020F0502020204030204" pitchFamily="34" charset="0"/>
              </a:rPr>
              <a:t>he complex, cumulative way in which the effects of multiple forms of discrimination (such as racism, sexism, and classism) combine, overlap, or intersect especially in the experiences of marginalised individuals or groups.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3" name="Text Placeholder 2">
            <a:extLst>
              <a:ext uri="{FF2B5EF4-FFF2-40B4-BE49-F238E27FC236}">
                <a16:creationId xmlns:a16="http://schemas.microsoft.com/office/drawing/2014/main" id="{C7322279-C842-254E-2CFA-4A8EED6250ED}"/>
              </a:ext>
            </a:extLst>
          </p:cNvPr>
          <p:cNvSpPr>
            <a:spLocks noGrp="1"/>
          </p:cNvSpPr>
          <p:nvPr>
            <p:ph type="body" sz="quarter" idx="14"/>
          </p:nvPr>
        </p:nvSpPr>
        <p:spPr>
          <a:xfrm>
            <a:off x="590550" y="577971"/>
            <a:ext cx="6251575" cy="1221332"/>
          </a:xfrm>
        </p:spPr>
        <p:txBody>
          <a:bodyPr/>
          <a:lstStyle/>
          <a:p>
            <a:r>
              <a:rPr lang="en-GB"/>
              <a:t>Intersectionality</a:t>
            </a:r>
          </a:p>
        </p:txBody>
      </p:sp>
      <p:sp>
        <p:nvSpPr>
          <p:cNvPr id="4" name="Freeform 14">
            <a:extLst>
              <a:ext uri="{FF2B5EF4-FFF2-40B4-BE49-F238E27FC236}">
                <a16:creationId xmlns:a16="http://schemas.microsoft.com/office/drawing/2014/main" id="{38BE8D2D-6C83-15E6-D639-ED400A6D13C6}"/>
              </a:ext>
            </a:extLst>
          </p:cNvPr>
          <p:cNvSpPr/>
          <p:nvPr/>
        </p:nvSpPr>
        <p:spPr>
          <a:xfrm>
            <a:off x="5149794" y="6128227"/>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descr="A close up of a logo&#10;&#10;AI-generated content may be incorrect.">
            <a:extLst>
              <a:ext uri="{FF2B5EF4-FFF2-40B4-BE49-F238E27FC236}">
                <a16:creationId xmlns:a16="http://schemas.microsoft.com/office/drawing/2014/main" id="{33FB339B-E8AF-4BC3-2B83-0120B03B9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7479" y="6280029"/>
            <a:ext cx="2508264" cy="428564"/>
          </a:xfrm>
          <a:prstGeom prst="rect">
            <a:avLst/>
          </a:prstGeom>
        </p:spPr>
      </p:pic>
    </p:spTree>
    <p:extLst>
      <p:ext uri="{BB962C8B-B14F-4D97-AF65-F5344CB8AC3E}">
        <p14:creationId xmlns:p14="http://schemas.microsoft.com/office/powerpoint/2010/main" val="1234581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85800" y="1429225"/>
            <a:ext cx="4328160" cy="0"/>
          </a:xfrm>
          <a:prstGeom prst="line">
            <a:avLst/>
          </a:prstGeom>
          <a:ln w="38100" cap="flat">
            <a:solidFill>
              <a:srgbClr val="230773"/>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2148002" y="-1340546"/>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843787" y="6240190"/>
            <a:ext cx="16766473" cy="1970061"/>
          </a:xfrm>
          <a:custGeom>
            <a:avLst/>
            <a:gdLst/>
            <a:ahLst/>
            <a:cxnLst/>
            <a:rect l="l" t="t" r="r" b="b"/>
            <a:pathLst>
              <a:path w="25149710" h="2955091">
                <a:moveTo>
                  <a:pt x="0" y="0"/>
                </a:moveTo>
                <a:lnTo>
                  <a:pt x="25149709" y="0"/>
                </a:lnTo>
                <a:lnTo>
                  <a:pt x="25149709" y="2955091"/>
                </a:lnTo>
                <a:lnTo>
                  <a:pt x="0" y="2955091"/>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0800000">
            <a:off x="4058613" y="1687424"/>
            <a:ext cx="3856907" cy="4484776"/>
          </a:xfrm>
          <a:custGeom>
            <a:avLst/>
            <a:gdLst/>
            <a:ahLst/>
            <a:cxnLst/>
            <a:rect l="l" t="t" r="r" b="b"/>
            <a:pathLst>
              <a:path w="5785361" h="6727164">
                <a:moveTo>
                  <a:pt x="0" y="0"/>
                </a:moveTo>
                <a:lnTo>
                  <a:pt x="5785361" y="0"/>
                </a:lnTo>
                <a:lnTo>
                  <a:pt x="5785361" y="6727164"/>
                </a:lnTo>
                <a:lnTo>
                  <a:pt x="0" y="6727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p:cNvGrpSpPr/>
          <p:nvPr/>
        </p:nvGrpSpPr>
        <p:grpSpPr>
          <a:xfrm>
            <a:off x="3809634" y="1687425"/>
            <a:ext cx="4354866" cy="696895"/>
            <a:chOff x="0" y="0"/>
            <a:chExt cx="9586118" cy="1534036"/>
          </a:xfrm>
        </p:grpSpPr>
        <p:sp>
          <p:nvSpPr>
            <p:cNvPr id="8" name="Freeform 8"/>
            <p:cNvSpPr/>
            <p:nvPr/>
          </p:nvSpPr>
          <p:spPr>
            <a:xfrm>
              <a:off x="0" y="0"/>
              <a:ext cx="9587388" cy="1534036"/>
            </a:xfrm>
            <a:custGeom>
              <a:avLst/>
              <a:gdLst/>
              <a:ahLst/>
              <a:cxnLst/>
              <a:rect l="l" t="t" r="r" b="b"/>
              <a:pathLst>
                <a:path w="9587388" h="1534036">
                  <a:moveTo>
                    <a:pt x="9033668" y="1534036"/>
                  </a:moveTo>
                  <a:lnTo>
                    <a:pt x="553720" y="1534036"/>
                  </a:lnTo>
                  <a:cubicBezTo>
                    <a:pt x="247650" y="1534036"/>
                    <a:pt x="0" y="1190656"/>
                    <a:pt x="0" y="767938"/>
                  </a:cubicBezTo>
                  <a:cubicBezTo>
                    <a:pt x="0" y="343458"/>
                    <a:pt x="247650" y="0"/>
                    <a:pt x="553720" y="0"/>
                  </a:cubicBezTo>
                  <a:lnTo>
                    <a:pt x="9033668" y="0"/>
                  </a:lnTo>
                  <a:cubicBezTo>
                    <a:pt x="9339738" y="0"/>
                    <a:pt x="9587388" y="343458"/>
                    <a:pt x="9587388" y="767938"/>
                  </a:cubicBezTo>
                  <a:cubicBezTo>
                    <a:pt x="9586118" y="1190656"/>
                    <a:pt x="9338468" y="1534036"/>
                    <a:pt x="9033668" y="1534036"/>
                  </a:cubicBezTo>
                  <a:close/>
                </a:path>
              </a:pathLst>
            </a:custGeom>
            <a:solidFill>
              <a:srgbClr val="23077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5172699" y="4771171"/>
            <a:ext cx="1628735" cy="696895"/>
            <a:chOff x="0" y="0"/>
            <a:chExt cx="3585242" cy="1534036"/>
          </a:xfrm>
        </p:grpSpPr>
        <p:sp>
          <p:nvSpPr>
            <p:cNvPr id="10" name="Freeform 10"/>
            <p:cNvSpPr/>
            <p:nvPr/>
          </p:nvSpPr>
          <p:spPr>
            <a:xfrm>
              <a:off x="0" y="0"/>
              <a:ext cx="3586512" cy="1534036"/>
            </a:xfrm>
            <a:custGeom>
              <a:avLst/>
              <a:gdLst/>
              <a:ahLst/>
              <a:cxnLst/>
              <a:rect l="l" t="t" r="r" b="b"/>
              <a:pathLst>
                <a:path w="3586512" h="1534036">
                  <a:moveTo>
                    <a:pt x="3032792" y="1534036"/>
                  </a:moveTo>
                  <a:lnTo>
                    <a:pt x="553720" y="1534036"/>
                  </a:lnTo>
                  <a:cubicBezTo>
                    <a:pt x="247650" y="1534036"/>
                    <a:pt x="0" y="1190656"/>
                    <a:pt x="0" y="767938"/>
                  </a:cubicBezTo>
                  <a:cubicBezTo>
                    <a:pt x="0" y="343458"/>
                    <a:pt x="247650" y="0"/>
                    <a:pt x="553720" y="0"/>
                  </a:cubicBezTo>
                  <a:lnTo>
                    <a:pt x="3032792" y="0"/>
                  </a:lnTo>
                  <a:cubicBezTo>
                    <a:pt x="3338862" y="0"/>
                    <a:pt x="3586512" y="343458"/>
                    <a:pt x="3586512" y="767938"/>
                  </a:cubicBezTo>
                  <a:cubicBezTo>
                    <a:pt x="3585242" y="1190656"/>
                    <a:pt x="3337592" y="1534036"/>
                    <a:pt x="3032792" y="1534036"/>
                  </a:cubicBezTo>
                  <a:close/>
                </a:path>
              </a:pathLst>
            </a:custGeom>
            <a:solidFill>
              <a:srgbClr val="23077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4183001" y="3302152"/>
            <a:ext cx="3732519" cy="696895"/>
            <a:chOff x="0" y="0"/>
            <a:chExt cx="8216182" cy="1534036"/>
          </a:xfrm>
        </p:grpSpPr>
        <p:sp>
          <p:nvSpPr>
            <p:cNvPr id="12" name="Freeform 12"/>
            <p:cNvSpPr/>
            <p:nvPr/>
          </p:nvSpPr>
          <p:spPr>
            <a:xfrm>
              <a:off x="0" y="0"/>
              <a:ext cx="8217452" cy="1534036"/>
            </a:xfrm>
            <a:custGeom>
              <a:avLst/>
              <a:gdLst/>
              <a:ahLst/>
              <a:cxnLst/>
              <a:rect l="l" t="t" r="r" b="b"/>
              <a:pathLst>
                <a:path w="8217452" h="1534036">
                  <a:moveTo>
                    <a:pt x="7663731" y="1534036"/>
                  </a:moveTo>
                  <a:lnTo>
                    <a:pt x="553720" y="1534036"/>
                  </a:lnTo>
                  <a:cubicBezTo>
                    <a:pt x="247650" y="1534036"/>
                    <a:pt x="0" y="1190656"/>
                    <a:pt x="0" y="767938"/>
                  </a:cubicBezTo>
                  <a:cubicBezTo>
                    <a:pt x="0" y="343458"/>
                    <a:pt x="247650" y="0"/>
                    <a:pt x="553720" y="0"/>
                  </a:cubicBezTo>
                  <a:lnTo>
                    <a:pt x="7663731" y="0"/>
                  </a:lnTo>
                  <a:cubicBezTo>
                    <a:pt x="7969802" y="0"/>
                    <a:pt x="8217452" y="343458"/>
                    <a:pt x="8217452" y="767938"/>
                  </a:cubicBezTo>
                  <a:cubicBezTo>
                    <a:pt x="8216181" y="1190656"/>
                    <a:pt x="7968531" y="1534036"/>
                    <a:pt x="7663731" y="1534036"/>
                  </a:cubicBezTo>
                  <a:close/>
                </a:path>
              </a:pathLst>
            </a:custGeom>
            <a:solidFill>
              <a:srgbClr val="23077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8164499" y="1985345"/>
            <a:ext cx="955771" cy="101054"/>
            <a:chOff x="0" y="0"/>
            <a:chExt cx="4804670" cy="508000"/>
          </a:xfrm>
        </p:grpSpPr>
        <p:sp>
          <p:nvSpPr>
            <p:cNvPr id="14" name="Freeform 14"/>
            <p:cNvSpPr/>
            <p:nvPr/>
          </p:nvSpPr>
          <p:spPr>
            <a:xfrm>
              <a:off x="0" y="49530"/>
              <a:ext cx="4804670" cy="408940"/>
            </a:xfrm>
            <a:custGeom>
              <a:avLst/>
              <a:gdLst/>
              <a:ahLst/>
              <a:cxnLst/>
              <a:rect l="l" t="t" r="r" b="b"/>
              <a:pathLst>
                <a:path w="4804670" h="408940">
                  <a:moveTo>
                    <a:pt x="4598930" y="0"/>
                  </a:moveTo>
                  <a:cubicBezTo>
                    <a:pt x="4498600" y="0"/>
                    <a:pt x="4416050" y="72390"/>
                    <a:pt x="4397000" y="166370"/>
                  </a:cubicBezTo>
                  <a:lnTo>
                    <a:pt x="0" y="166370"/>
                  </a:lnTo>
                  <a:lnTo>
                    <a:pt x="0" y="242570"/>
                  </a:lnTo>
                  <a:lnTo>
                    <a:pt x="4398270" y="242570"/>
                  </a:lnTo>
                  <a:cubicBezTo>
                    <a:pt x="4416050" y="337820"/>
                    <a:pt x="4499870" y="408940"/>
                    <a:pt x="4600200" y="408940"/>
                  </a:cubicBezTo>
                  <a:cubicBezTo>
                    <a:pt x="4713230" y="408940"/>
                    <a:pt x="4804670" y="317500"/>
                    <a:pt x="4804670" y="204470"/>
                  </a:cubicBezTo>
                  <a:cubicBezTo>
                    <a:pt x="4804670" y="91440"/>
                    <a:pt x="4713230" y="0"/>
                    <a:pt x="4598930" y="0"/>
                  </a:cubicBezTo>
                  <a:close/>
                </a:path>
              </a:pathLst>
            </a:custGeom>
            <a:solidFill>
              <a:srgbClr val="93A23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p:cNvGrpSpPr/>
          <p:nvPr/>
        </p:nvGrpSpPr>
        <p:grpSpPr>
          <a:xfrm>
            <a:off x="6701783" y="5069091"/>
            <a:ext cx="955771" cy="101054"/>
            <a:chOff x="0" y="0"/>
            <a:chExt cx="4804670" cy="508000"/>
          </a:xfrm>
        </p:grpSpPr>
        <p:sp>
          <p:nvSpPr>
            <p:cNvPr id="16" name="Freeform 16"/>
            <p:cNvSpPr/>
            <p:nvPr/>
          </p:nvSpPr>
          <p:spPr>
            <a:xfrm>
              <a:off x="0" y="49530"/>
              <a:ext cx="4804670" cy="408940"/>
            </a:xfrm>
            <a:custGeom>
              <a:avLst/>
              <a:gdLst/>
              <a:ahLst/>
              <a:cxnLst/>
              <a:rect l="l" t="t" r="r" b="b"/>
              <a:pathLst>
                <a:path w="4804670" h="408940">
                  <a:moveTo>
                    <a:pt x="4598930" y="0"/>
                  </a:moveTo>
                  <a:cubicBezTo>
                    <a:pt x="4498600" y="0"/>
                    <a:pt x="4416050" y="72390"/>
                    <a:pt x="4397000" y="166370"/>
                  </a:cubicBezTo>
                  <a:lnTo>
                    <a:pt x="0" y="166370"/>
                  </a:lnTo>
                  <a:lnTo>
                    <a:pt x="0" y="242570"/>
                  </a:lnTo>
                  <a:lnTo>
                    <a:pt x="4398270" y="242570"/>
                  </a:lnTo>
                  <a:cubicBezTo>
                    <a:pt x="4416050" y="337820"/>
                    <a:pt x="4499870" y="408940"/>
                    <a:pt x="4600200" y="408940"/>
                  </a:cubicBezTo>
                  <a:cubicBezTo>
                    <a:pt x="4713230" y="408940"/>
                    <a:pt x="4804670" y="317500"/>
                    <a:pt x="4804670" y="204470"/>
                  </a:cubicBezTo>
                  <a:cubicBezTo>
                    <a:pt x="4804670" y="91440"/>
                    <a:pt x="4713230" y="0"/>
                    <a:pt x="4598930" y="0"/>
                  </a:cubicBezTo>
                  <a:close/>
                </a:path>
              </a:pathLst>
            </a:custGeom>
            <a:solidFill>
              <a:srgbClr val="93A23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7736428" y="3565336"/>
            <a:ext cx="955771" cy="101054"/>
            <a:chOff x="0" y="0"/>
            <a:chExt cx="4804670" cy="508000"/>
          </a:xfrm>
        </p:grpSpPr>
        <p:sp>
          <p:nvSpPr>
            <p:cNvPr id="18" name="Freeform 18"/>
            <p:cNvSpPr/>
            <p:nvPr/>
          </p:nvSpPr>
          <p:spPr>
            <a:xfrm>
              <a:off x="0" y="49530"/>
              <a:ext cx="4804670" cy="408940"/>
            </a:xfrm>
            <a:custGeom>
              <a:avLst/>
              <a:gdLst/>
              <a:ahLst/>
              <a:cxnLst/>
              <a:rect l="l" t="t" r="r" b="b"/>
              <a:pathLst>
                <a:path w="4804670" h="408940">
                  <a:moveTo>
                    <a:pt x="4598930" y="0"/>
                  </a:moveTo>
                  <a:cubicBezTo>
                    <a:pt x="4498600" y="0"/>
                    <a:pt x="4416050" y="72390"/>
                    <a:pt x="4397000" y="166370"/>
                  </a:cubicBezTo>
                  <a:lnTo>
                    <a:pt x="0" y="166370"/>
                  </a:lnTo>
                  <a:lnTo>
                    <a:pt x="0" y="242570"/>
                  </a:lnTo>
                  <a:lnTo>
                    <a:pt x="4398270" y="242570"/>
                  </a:lnTo>
                  <a:cubicBezTo>
                    <a:pt x="4416050" y="337820"/>
                    <a:pt x="4499870" y="408940"/>
                    <a:pt x="4600200" y="408940"/>
                  </a:cubicBezTo>
                  <a:cubicBezTo>
                    <a:pt x="4713230" y="408940"/>
                    <a:pt x="4804670" y="317500"/>
                    <a:pt x="4804670" y="204470"/>
                  </a:cubicBezTo>
                  <a:cubicBezTo>
                    <a:pt x="4804670" y="91440"/>
                    <a:pt x="4713230" y="0"/>
                    <a:pt x="4598930" y="0"/>
                  </a:cubicBezTo>
                  <a:close/>
                </a:path>
              </a:pathLst>
            </a:custGeom>
            <a:solidFill>
              <a:srgbClr val="93A23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Freeform 19"/>
          <p:cNvSpPr/>
          <p:nvPr/>
        </p:nvSpPr>
        <p:spPr>
          <a:xfrm>
            <a:off x="230862" y="3989290"/>
            <a:ext cx="4692281" cy="2592481"/>
          </a:xfrm>
          <a:custGeom>
            <a:avLst/>
            <a:gdLst/>
            <a:ahLst/>
            <a:cxnLst/>
            <a:rect l="l" t="t" r="r" b="b"/>
            <a:pathLst>
              <a:path w="6383024" h="3390981">
                <a:moveTo>
                  <a:pt x="0" y="0"/>
                </a:moveTo>
                <a:lnTo>
                  <a:pt x="6383024" y="0"/>
                </a:lnTo>
                <a:lnTo>
                  <a:pt x="6383024" y="3390982"/>
                </a:lnTo>
                <a:lnTo>
                  <a:pt x="0" y="3390982"/>
                </a:lnTo>
                <a:lnTo>
                  <a:pt x="0" y="0"/>
                </a:lnTo>
                <a:close/>
              </a:path>
            </a:pathLst>
          </a:custGeom>
          <a:blipFill>
            <a:blip r:embed="rId6">
              <a:alphaModFix amt="5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685801" y="858115"/>
            <a:ext cx="6849843" cy="433708"/>
          </a:xfrm>
          <a:prstGeom prst="rect">
            <a:avLst/>
          </a:prstGeom>
        </p:spPr>
        <p:txBody>
          <a:bodyPr lIns="0" tIns="0" rIns="0" bIns="0" rtlCol="0" anchor="t">
            <a:spAutoFit/>
          </a:bodyPr>
          <a:lstStyle/>
          <a:p>
            <a:pPr marL="0" marR="0" lvl="0" indent="0" algn="l" defTabSz="609630" rtl="0" eaLnBrk="1" fontAlgn="auto" latinLnBrk="0" hangingPunct="1">
              <a:lnSpc>
                <a:spcPts val="3733"/>
              </a:lnSpc>
              <a:spcBef>
                <a:spcPts val="0"/>
              </a:spcBef>
              <a:spcAft>
                <a:spcPts val="0"/>
              </a:spcAft>
              <a:buClrTx/>
              <a:buSzTx/>
              <a:buFontTx/>
              <a:buNone/>
              <a:tabLst/>
              <a:defRPr/>
            </a:pPr>
            <a:r>
              <a:rPr kumimoji="0" lang="en-US" sz="2666" b="1" i="0" u="none" strike="noStrike" kern="1200" cap="none" spc="0" normalizeH="0" baseline="0" noProof="0">
                <a:ln>
                  <a:noFill/>
                </a:ln>
                <a:solidFill>
                  <a:srgbClr val="230773"/>
                </a:solidFill>
                <a:effectLst/>
                <a:uLnTx/>
                <a:uFillTx/>
                <a:latin typeface="Arial Bold"/>
                <a:ea typeface="Arial Bold"/>
                <a:cs typeface="Arial Bold"/>
                <a:sym typeface="Arial Bold"/>
              </a:rPr>
              <a:t>Section 7: Intersectionality</a:t>
            </a:r>
          </a:p>
        </p:txBody>
      </p:sp>
      <p:sp>
        <p:nvSpPr>
          <p:cNvPr id="21" name="TextBox 21"/>
          <p:cNvSpPr txBox="1"/>
          <p:nvPr/>
        </p:nvSpPr>
        <p:spPr>
          <a:xfrm>
            <a:off x="4052430" y="1653185"/>
            <a:ext cx="3869274" cy="637995"/>
          </a:xfrm>
          <a:prstGeom prst="rect">
            <a:avLst/>
          </a:prstGeom>
        </p:spPr>
        <p:txBody>
          <a:bodyPr lIns="0" tIns="0" rIns="0" bIns="0" rtlCol="0" anchor="t">
            <a:spAutoFit/>
          </a:bodyPr>
          <a:lstStyle/>
          <a:p>
            <a:pPr marL="0" marR="0" lvl="0" indent="0" algn="ctr" defTabSz="609630" rtl="0" eaLnBrk="1" fontAlgn="auto" latinLnBrk="0" hangingPunct="1">
              <a:lnSpc>
                <a:spcPts val="2614"/>
              </a:lnSpc>
              <a:spcBef>
                <a:spcPts val="0"/>
              </a:spcBef>
              <a:spcAft>
                <a:spcPts val="0"/>
              </a:spcAft>
              <a:buClrTx/>
              <a:buSzTx/>
              <a:buFontTx/>
              <a:buNone/>
              <a:tabLst/>
              <a:defRPr/>
            </a:pPr>
            <a:r>
              <a:rPr kumimoji="0" lang="en-US" sz="1867" b="1" i="0" u="none" strike="noStrike" kern="1200" cap="none" spc="140" normalizeH="0" baseline="0" noProof="0">
                <a:ln>
                  <a:noFill/>
                </a:ln>
                <a:solidFill>
                  <a:srgbClr val="FFFFFF"/>
                </a:solidFill>
                <a:effectLst/>
                <a:uLnTx/>
                <a:uFillTx/>
                <a:latin typeface="Arial Bold"/>
                <a:ea typeface="Arial Bold"/>
                <a:cs typeface="Arial Bold"/>
                <a:sym typeface="Arial Bold"/>
              </a:rPr>
              <a:t>MY DISABILITY OR</a:t>
            </a:r>
          </a:p>
          <a:p>
            <a:pPr marL="0" marR="0" lvl="0" indent="0" algn="ctr" defTabSz="609630" rtl="0" eaLnBrk="1" fontAlgn="auto" latinLnBrk="0" hangingPunct="1">
              <a:lnSpc>
                <a:spcPts val="2614"/>
              </a:lnSpc>
              <a:spcBef>
                <a:spcPts val="0"/>
              </a:spcBef>
              <a:spcAft>
                <a:spcPts val="0"/>
              </a:spcAft>
              <a:buClrTx/>
              <a:buSzTx/>
              <a:buFontTx/>
              <a:buNone/>
              <a:tabLst/>
              <a:defRPr/>
            </a:pPr>
            <a:r>
              <a:rPr kumimoji="0" lang="en-US" sz="1867" b="1" i="0" u="none" strike="noStrike" kern="1200" cap="none" spc="140" normalizeH="0" baseline="0" noProof="0">
                <a:ln>
                  <a:noFill/>
                </a:ln>
                <a:solidFill>
                  <a:srgbClr val="FFFFFF"/>
                </a:solidFill>
                <a:effectLst/>
                <a:uLnTx/>
                <a:uFillTx/>
                <a:latin typeface="Arial Bold"/>
                <a:ea typeface="Arial Bold"/>
                <a:cs typeface="Arial Bold"/>
                <a:sym typeface="Arial Bold"/>
              </a:rPr>
              <a:t>HEALTH CONDITION </a:t>
            </a:r>
          </a:p>
        </p:txBody>
      </p:sp>
      <p:sp>
        <p:nvSpPr>
          <p:cNvPr id="22" name="TextBox 22"/>
          <p:cNvSpPr txBox="1"/>
          <p:nvPr/>
        </p:nvSpPr>
        <p:spPr>
          <a:xfrm>
            <a:off x="4316579" y="3433013"/>
            <a:ext cx="3340975" cy="304571"/>
          </a:xfrm>
          <a:prstGeom prst="rect">
            <a:avLst/>
          </a:prstGeom>
        </p:spPr>
        <p:txBody>
          <a:bodyPr lIns="0" tIns="0" rIns="0" bIns="0" rtlCol="0" anchor="t">
            <a:spAutoFit/>
          </a:bodyPr>
          <a:lstStyle/>
          <a:p>
            <a:pPr marL="0" marR="0" lvl="0" indent="0" algn="ctr" defTabSz="609630" rtl="0" eaLnBrk="1" fontAlgn="auto" latinLnBrk="0" hangingPunct="1">
              <a:lnSpc>
                <a:spcPts val="2614"/>
              </a:lnSpc>
              <a:spcBef>
                <a:spcPts val="0"/>
              </a:spcBef>
              <a:spcAft>
                <a:spcPts val="0"/>
              </a:spcAft>
              <a:buClrTx/>
              <a:buSzTx/>
              <a:buFontTx/>
              <a:buNone/>
              <a:tabLst/>
              <a:defRPr/>
            </a:pPr>
            <a:r>
              <a:rPr kumimoji="0" lang="en-US" sz="1867" b="1" i="0" u="none" strike="noStrike" kern="1200" cap="none" spc="140" normalizeH="0" baseline="0" noProof="0">
                <a:ln>
                  <a:noFill/>
                </a:ln>
                <a:solidFill>
                  <a:srgbClr val="FFFFFF"/>
                </a:solidFill>
                <a:effectLst/>
                <a:uLnTx/>
                <a:uFillTx/>
                <a:latin typeface="Arial Bold"/>
                <a:ea typeface="Arial Bold"/>
                <a:cs typeface="Arial Bold"/>
                <a:sym typeface="Arial Bold"/>
              </a:rPr>
              <a:t>MY DISPOSABLE INCOME </a:t>
            </a:r>
          </a:p>
        </p:txBody>
      </p:sp>
      <p:sp>
        <p:nvSpPr>
          <p:cNvPr id="23" name="TextBox 23"/>
          <p:cNvSpPr txBox="1"/>
          <p:nvPr/>
        </p:nvSpPr>
        <p:spPr>
          <a:xfrm>
            <a:off x="5357355" y="4902032"/>
            <a:ext cx="1268687" cy="304571"/>
          </a:xfrm>
          <a:prstGeom prst="rect">
            <a:avLst/>
          </a:prstGeom>
        </p:spPr>
        <p:txBody>
          <a:bodyPr lIns="0" tIns="0" rIns="0" bIns="0" rtlCol="0" anchor="t">
            <a:spAutoFit/>
          </a:bodyPr>
          <a:lstStyle/>
          <a:p>
            <a:pPr marL="0" marR="0" lvl="0" indent="0" algn="ctr" defTabSz="609630" rtl="0" eaLnBrk="1" fontAlgn="auto" latinLnBrk="0" hangingPunct="1">
              <a:lnSpc>
                <a:spcPts val="2614"/>
              </a:lnSpc>
              <a:spcBef>
                <a:spcPts val="0"/>
              </a:spcBef>
              <a:spcAft>
                <a:spcPts val="0"/>
              </a:spcAft>
              <a:buClrTx/>
              <a:buSzTx/>
              <a:buFontTx/>
              <a:buNone/>
              <a:tabLst/>
              <a:defRPr/>
            </a:pPr>
            <a:r>
              <a:rPr kumimoji="0" lang="en-US" sz="1867" b="1" i="0" u="none" strike="noStrike" kern="1200" cap="none" spc="140" normalizeH="0" baseline="0" noProof="0">
                <a:ln>
                  <a:noFill/>
                </a:ln>
                <a:solidFill>
                  <a:srgbClr val="FFFFFF"/>
                </a:solidFill>
                <a:effectLst/>
                <a:uLnTx/>
                <a:uFillTx/>
                <a:latin typeface="Arial Bold"/>
                <a:ea typeface="Arial Bold"/>
                <a:cs typeface="Arial Bold"/>
                <a:sym typeface="Arial Bold"/>
              </a:rPr>
              <a:t>MY AGE</a:t>
            </a:r>
          </a:p>
        </p:txBody>
      </p:sp>
      <p:sp>
        <p:nvSpPr>
          <p:cNvPr id="24" name="TextBox 24"/>
          <p:cNvSpPr txBox="1"/>
          <p:nvPr/>
        </p:nvSpPr>
        <p:spPr>
          <a:xfrm>
            <a:off x="9314641" y="1572322"/>
            <a:ext cx="1105243" cy="655372"/>
          </a:xfrm>
          <a:prstGeom prst="rect">
            <a:avLst/>
          </a:prstGeom>
        </p:spPr>
        <p:txBody>
          <a:bodyPr lIns="0" tIns="0" rIns="0" bIns="0" rtlCol="0" anchor="t">
            <a:spAutoFit/>
          </a:bodyPr>
          <a:lstStyle/>
          <a:p>
            <a:pPr marL="0" marR="0" lvl="0" indent="0" algn="l" defTabSz="609630" rtl="0" eaLnBrk="1" fontAlgn="auto" latinLnBrk="0" hangingPunct="1">
              <a:lnSpc>
                <a:spcPts val="5600"/>
              </a:lnSpc>
              <a:spcBef>
                <a:spcPts val="0"/>
              </a:spcBef>
              <a:spcAft>
                <a:spcPts val="0"/>
              </a:spcAft>
              <a:buClrTx/>
              <a:buSzTx/>
              <a:buFontTx/>
              <a:buNone/>
              <a:tabLst/>
              <a:defRPr/>
            </a:pPr>
            <a:r>
              <a:rPr kumimoji="0" lang="en-US" sz="4000" b="1" i="0" u="none" strike="noStrike" kern="1200" cap="none" spc="200" normalizeH="0" baseline="0" noProof="0">
                <a:ln>
                  <a:noFill/>
                </a:ln>
                <a:solidFill>
                  <a:srgbClr val="93A237"/>
                </a:solidFill>
                <a:effectLst/>
                <a:uLnTx/>
                <a:uFillTx/>
                <a:latin typeface="Arial Bold"/>
                <a:ea typeface="Arial Bold"/>
                <a:cs typeface="Arial Bold"/>
                <a:sym typeface="Arial Bold"/>
              </a:rPr>
              <a:t>81%</a:t>
            </a:r>
          </a:p>
        </p:txBody>
      </p:sp>
      <p:sp>
        <p:nvSpPr>
          <p:cNvPr id="25" name="TextBox 25"/>
          <p:cNvSpPr txBox="1"/>
          <p:nvPr/>
        </p:nvSpPr>
        <p:spPr>
          <a:xfrm>
            <a:off x="8825549" y="3152312"/>
            <a:ext cx="1105243" cy="655372"/>
          </a:xfrm>
          <a:prstGeom prst="rect">
            <a:avLst/>
          </a:prstGeom>
        </p:spPr>
        <p:txBody>
          <a:bodyPr lIns="0" tIns="0" rIns="0" bIns="0" rtlCol="0" anchor="t">
            <a:spAutoFit/>
          </a:bodyPr>
          <a:lstStyle/>
          <a:p>
            <a:pPr marL="0" marR="0" lvl="0" indent="0" algn="l" defTabSz="609630" rtl="0" eaLnBrk="1" fontAlgn="auto" latinLnBrk="0" hangingPunct="1">
              <a:lnSpc>
                <a:spcPts val="5600"/>
              </a:lnSpc>
              <a:spcBef>
                <a:spcPts val="0"/>
              </a:spcBef>
              <a:spcAft>
                <a:spcPts val="0"/>
              </a:spcAft>
              <a:buClrTx/>
              <a:buSzTx/>
              <a:buFontTx/>
              <a:buNone/>
              <a:tabLst/>
              <a:defRPr/>
            </a:pPr>
            <a:r>
              <a:rPr kumimoji="0" lang="en-US" sz="4000" b="1" i="0" u="none" strike="noStrike" kern="1200" cap="none" spc="200" normalizeH="0" baseline="0" noProof="0">
                <a:ln>
                  <a:noFill/>
                </a:ln>
                <a:solidFill>
                  <a:srgbClr val="93A237"/>
                </a:solidFill>
                <a:effectLst/>
                <a:uLnTx/>
                <a:uFillTx/>
                <a:latin typeface="Arial Bold"/>
                <a:ea typeface="Arial Bold"/>
                <a:cs typeface="Arial Bold"/>
                <a:sym typeface="Arial Bold"/>
              </a:rPr>
              <a:t>23%</a:t>
            </a:r>
          </a:p>
        </p:txBody>
      </p:sp>
      <p:sp>
        <p:nvSpPr>
          <p:cNvPr id="26" name="TextBox 26"/>
          <p:cNvSpPr txBox="1"/>
          <p:nvPr/>
        </p:nvSpPr>
        <p:spPr>
          <a:xfrm>
            <a:off x="7780878" y="4687818"/>
            <a:ext cx="1105243" cy="655372"/>
          </a:xfrm>
          <a:prstGeom prst="rect">
            <a:avLst/>
          </a:prstGeom>
        </p:spPr>
        <p:txBody>
          <a:bodyPr lIns="0" tIns="0" rIns="0" bIns="0" rtlCol="0" anchor="t">
            <a:spAutoFit/>
          </a:bodyPr>
          <a:lstStyle/>
          <a:p>
            <a:pPr marL="0" marR="0" lvl="0" indent="0" algn="l" defTabSz="609630" rtl="0" eaLnBrk="1" fontAlgn="auto" latinLnBrk="0" hangingPunct="1">
              <a:lnSpc>
                <a:spcPts val="5600"/>
              </a:lnSpc>
              <a:spcBef>
                <a:spcPts val="0"/>
              </a:spcBef>
              <a:spcAft>
                <a:spcPts val="0"/>
              </a:spcAft>
              <a:buClrTx/>
              <a:buSzTx/>
              <a:buFontTx/>
              <a:buNone/>
              <a:tabLst/>
              <a:defRPr/>
            </a:pPr>
            <a:r>
              <a:rPr kumimoji="0" lang="en-US" sz="4000" b="1" i="0" u="none" strike="noStrike" kern="1200" cap="none" spc="200" normalizeH="0" baseline="0" noProof="0">
                <a:ln>
                  <a:noFill/>
                </a:ln>
                <a:solidFill>
                  <a:srgbClr val="93A237"/>
                </a:solidFill>
                <a:effectLst/>
                <a:uLnTx/>
                <a:uFillTx/>
                <a:latin typeface="Arial Bold"/>
                <a:ea typeface="Arial Bold"/>
                <a:cs typeface="Arial Bold"/>
                <a:sym typeface="Arial Bold"/>
              </a:rPr>
              <a:t>19%</a:t>
            </a:r>
          </a:p>
        </p:txBody>
      </p:sp>
      <p:sp>
        <p:nvSpPr>
          <p:cNvPr id="27" name="TextBox 27"/>
          <p:cNvSpPr txBox="1"/>
          <p:nvPr/>
        </p:nvSpPr>
        <p:spPr>
          <a:xfrm>
            <a:off x="665228" y="4611710"/>
            <a:ext cx="3698081" cy="1268232"/>
          </a:xfrm>
          <a:prstGeom prst="rect">
            <a:avLst/>
          </a:prstGeom>
        </p:spPr>
        <p:txBody>
          <a:bodyPr lIns="0" tIns="0" rIns="0" bIns="0" rtlCol="0" anchor="t">
            <a:spAutoFit/>
          </a:bodyPr>
          <a:lstStyle/>
          <a:p>
            <a:pPr marL="0" marR="0" lvl="0" indent="0" algn="ctr" defTabSz="609630" rtl="0" eaLnBrk="1" fontAlgn="auto" latinLnBrk="0" hangingPunct="1">
              <a:lnSpc>
                <a:spcPts val="2520"/>
              </a:lnSpc>
              <a:spcBef>
                <a:spcPts val="0"/>
              </a:spcBef>
              <a:spcAft>
                <a:spcPts val="0"/>
              </a:spcAft>
              <a:buClrTx/>
              <a:buSzTx/>
              <a:buFontTx/>
              <a:buNone/>
              <a:tabLst/>
              <a:defRPr/>
            </a:pPr>
            <a:r>
              <a:rPr kumimoji="0" lang="en-US" sz="1800" b="1" i="0" u="none" strike="noStrike" kern="1200" cap="none" spc="0" normalizeH="0" baseline="0" noProof="0">
                <a:ln>
                  <a:noFill/>
                </a:ln>
                <a:solidFill>
                  <a:srgbClr val="230773"/>
                </a:solidFill>
                <a:effectLst/>
                <a:uLnTx/>
                <a:uFillTx/>
                <a:latin typeface="DM Sans Bold"/>
                <a:ea typeface="DM Sans Bold"/>
                <a:cs typeface="DM Sans Bold"/>
                <a:sym typeface="DM Sans Bold"/>
              </a:rPr>
              <a:t>Personal characteristics that</a:t>
            </a:r>
          </a:p>
          <a:p>
            <a:pPr marL="0" marR="0" lvl="0" indent="0" algn="ctr" defTabSz="609630" rtl="0" eaLnBrk="1" fontAlgn="auto" latinLnBrk="0" hangingPunct="1">
              <a:lnSpc>
                <a:spcPts val="2520"/>
              </a:lnSpc>
              <a:spcBef>
                <a:spcPts val="0"/>
              </a:spcBef>
              <a:spcAft>
                <a:spcPts val="0"/>
              </a:spcAft>
              <a:buClrTx/>
              <a:buSzTx/>
              <a:buFontTx/>
              <a:buNone/>
              <a:tabLst/>
              <a:defRPr/>
            </a:pPr>
            <a:r>
              <a:rPr kumimoji="0" lang="en-US" sz="1800" b="1" i="0" u="none" strike="noStrike" kern="1200" cap="none" spc="0" normalizeH="0" baseline="0" noProof="0">
                <a:ln>
                  <a:noFill/>
                </a:ln>
                <a:solidFill>
                  <a:srgbClr val="230773"/>
                </a:solidFill>
                <a:effectLst/>
                <a:uLnTx/>
                <a:uFillTx/>
                <a:latin typeface="DM Sans Bold"/>
                <a:ea typeface="DM Sans Bold"/>
                <a:cs typeface="DM Sans Bold"/>
                <a:sym typeface="DM Sans Bold"/>
              </a:rPr>
              <a:t>participants believe negatively</a:t>
            </a:r>
          </a:p>
          <a:p>
            <a:pPr marL="0" marR="0" lvl="0" indent="0" algn="ctr" defTabSz="609630" rtl="0" eaLnBrk="1" fontAlgn="auto" latinLnBrk="0" hangingPunct="1">
              <a:lnSpc>
                <a:spcPts val="2520"/>
              </a:lnSpc>
              <a:spcBef>
                <a:spcPts val="0"/>
              </a:spcBef>
              <a:spcAft>
                <a:spcPts val="0"/>
              </a:spcAft>
              <a:buClrTx/>
              <a:buSzTx/>
              <a:buFontTx/>
              <a:buNone/>
              <a:tabLst/>
              <a:defRPr/>
            </a:pPr>
            <a:r>
              <a:rPr kumimoji="0" lang="en-US" sz="1800" b="1" i="0" u="none" strike="noStrike" kern="1200" cap="none" spc="0" normalizeH="0" baseline="0" noProof="0">
                <a:ln>
                  <a:noFill/>
                </a:ln>
                <a:solidFill>
                  <a:srgbClr val="230773"/>
                </a:solidFill>
                <a:effectLst/>
                <a:uLnTx/>
                <a:uFillTx/>
                <a:latin typeface="DM Sans Bold"/>
                <a:ea typeface="DM Sans Bold"/>
                <a:cs typeface="DM Sans Bold"/>
                <a:sym typeface="DM Sans Bold"/>
              </a:rPr>
              <a:t>impact their involvement in</a:t>
            </a:r>
          </a:p>
          <a:p>
            <a:pPr marL="0" marR="0" lvl="0" indent="0" algn="ctr" defTabSz="609630" rtl="0" eaLnBrk="1" fontAlgn="auto" latinLnBrk="0" hangingPunct="1">
              <a:lnSpc>
                <a:spcPts val="2520"/>
              </a:lnSpc>
              <a:spcBef>
                <a:spcPts val="0"/>
              </a:spcBef>
              <a:spcAft>
                <a:spcPts val="0"/>
              </a:spcAft>
              <a:buClrTx/>
              <a:buSzTx/>
              <a:buFontTx/>
              <a:buNone/>
              <a:tabLst/>
              <a:defRPr/>
            </a:pPr>
            <a:r>
              <a:rPr kumimoji="0" lang="en-US" sz="1800" b="1" i="0" u="none" strike="noStrike" kern="1200" cap="none" spc="0" normalizeH="0" baseline="0" noProof="0">
                <a:ln>
                  <a:noFill/>
                </a:ln>
                <a:solidFill>
                  <a:srgbClr val="230773"/>
                </a:solidFill>
                <a:effectLst/>
                <a:uLnTx/>
                <a:uFillTx/>
                <a:latin typeface="DM Sans Bold"/>
                <a:ea typeface="DM Sans Bold"/>
                <a:cs typeface="DM Sans Bold"/>
                <a:sym typeface="DM Sans Bold"/>
              </a:rPr>
              <a:t>physical activity and sport:</a:t>
            </a:r>
          </a:p>
        </p:txBody>
      </p:sp>
      <p:sp>
        <p:nvSpPr>
          <p:cNvPr id="28" name="Freeform 14">
            <a:extLst>
              <a:ext uri="{FF2B5EF4-FFF2-40B4-BE49-F238E27FC236}">
                <a16:creationId xmlns:a16="http://schemas.microsoft.com/office/drawing/2014/main" id="{3ACD7AA1-0A11-3F0F-A6C7-9F966E7481B8}"/>
              </a:ext>
            </a:extLst>
          </p:cNvPr>
          <p:cNvSpPr/>
          <p:nvPr/>
        </p:nvSpPr>
        <p:spPr>
          <a:xfrm>
            <a:off x="10478453" y="692188"/>
            <a:ext cx="1086316" cy="602905"/>
          </a:xfrm>
          <a:custGeom>
            <a:avLst/>
            <a:gdLst/>
            <a:ahLst/>
            <a:cxnLst/>
            <a:rect l="l" t="t" r="r" b="b"/>
            <a:pathLst>
              <a:path w="1629474" h="904358">
                <a:moveTo>
                  <a:pt x="0" y="0"/>
                </a:moveTo>
                <a:lnTo>
                  <a:pt x="1629474" y="0"/>
                </a:lnTo>
                <a:lnTo>
                  <a:pt x="1629474" y="904358"/>
                </a:lnTo>
                <a:lnTo>
                  <a:pt x="0" y="904358"/>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29" name="Picture 28" descr="A close up of a logo&#10;&#10;AI-generated content may be incorrect.">
            <a:extLst>
              <a:ext uri="{FF2B5EF4-FFF2-40B4-BE49-F238E27FC236}">
                <a16:creationId xmlns:a16="http://schemas.microsoft.com/office/drawing/2014/main" id="{BFA143E0-B4EC-9780-C166-28644BD1396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66138" y="843990"/>
            <a:ext cx="2508264" cy="42856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4231B5D-0799-8E58-8113-CAB742A9E5EB}"/>
              </a:ext>
            </a:extLst>
          </p:cNvPr>
          <p:cNvGraphicFramePr>
            <a:graphicFrameLocks noGrp="1"/>
          </p:cNvGraphicFramePr>
          <p:nvPr>
            <p:ph sz="quarter" idx="12"/>
            <p:extLst>
              <p:ext uri="{D42A27DB-BD31-4B8C-83A1-F6EECF244321}">
                <p14:modId xmlns:p14="http://schemas.microsoft.com/office/powerpoint/2010/main" val="3692557850"/>
              </p:ext>
            </p:extLst>
          </p:nvPr>
        </p:nvGraphicFramePr>
        <p:xfrm>
          <a:off x="590549" y="1311276"/>
          <a:ext cx="7251701" cy="4371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3F6C20ED-DEB7-1F01-7EF9-9822D2ACAEC1}"/>
              </a:ext>
            </a:extLst>
          </p:cNvPr>
          <p:cNvSpPr>
            <a:spLocks noGrp="1"/>
          </p:cNvSpPr>
          <p:nvPr>
            <p:ph type="body" sz="quarter" idx="11"/>
          </p:nvPr>
        </p:nvSpPr>
        <p:spPr/>
        <p:txBody>
          <a:bodyPr/>
          <a:lstStyle/>
          <a:p>
            <a:r>
              <a:rPr lang="en-GB"/>
              <a:t>Call to Action</a:t>
            </a:r>
          </a:p>
        </p:txBody>
      </p:sp>
    </p:spTree>
    <p:extLst>
      <p:ext uri="{BB962C8B-B14F-4D97-AF65-F5344CB8AC3E}">
        <p14:creationId xmlns:p14="http://schemas.microsoft.com/office/powerpoint/2010/main" val="2927409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EC01-270C-9055-39B9-393ABC452FBA}"/>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3402B74A-25A0-C397-F6F0-7CE9034FB022}"/>
              </a:ext>
            </a:extLst>
          </p:cNvPr>
          <p:cNvGraphicFramePr>
            <a:graphicFrameLocks noGrp="1"/>
          </p:cNvGraphicFramePr>
          <p:nvPr>
            <p:ph sz="quarter" idx="12"/>
            <p:extLst>
              <p:ext uri="{D42A27DB-BD31-4B8C-83A1-F6EECF244321}">
                <p14:modId xmlns:p14="http://schemas.microsoft.com/office/powerpoint/2010/main" val="4093007200"/>
              </p:ext>
            </p:extLst>
          </p:nvPr>
        </p:nvGraphicFramePr>
        <p:xfrm>
          <a:off x="590549" y="1311276"/>
          <a:ext cx="7251701" cy="4371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98A9D334-12D8-81B2-B3EE-2F6F3F4D8069}"/>
              </a:ext>
            </a:extLst>
          </p:cNvPr>
          <p:cNvSpPr>
            <a:spLocks noGrp="1"/>
          </p:cNvSpPr>
          <p:nvPr>
            <p:ph type="body" sz="quarter" idx="11"/>
          </p:nvPr>
        </p:nvSpPr>
        <p:spPr/>
        <p:txBody>
          <a:bodyPr/>
          <a:lstStyle/>
          <a:p>
            <a:r>
              <a:rPr lang="en-GB"/>
              <a:t>Call to Action – Easy Read </a:t>
            </a:r>
          </a:p>
        </p:txBody>
      </p:sp>
    </p:spTree>
    <p:extLst>
      <p:ext uri="{BB962C8B-B14F-4D97-AF65-F5344CB8AC3E}">
        <p14:creationId xmlns:p14="http://schemas.microsoft.com/office/powerpoint/2010/main" val="559338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9">
            <a:extLst>
              <a:ext uri="{FF2B5EF4-FFF2-40B4-BE49-F238E27FC236}">
                <a16:creationId xmlns:a16="http://schemas.microsoft.com/office/drawing/2014/main" id="{1CE7AD4D-EEFE-7D1E-CFBE-795F001B0874}"/>
              </a:ext>
            </a:extLst>
          </p:cNvPr>
          <p:cNvGraphicFramePr>
            <a:graphicFrameLocks noGrp="1"/>
          </p:cNvGraphicFramePr>
          <p:nvPr>
            <p:ph sz="quarter" idx="12"/>
            <p:extLst>
              <p:ext uri="{D42A27DB-BD31-4B8C-83A1-F6EECF244321}">
                <p14:modId xmlns:p14="http://schemas.microsoft.com/office/powerpoint/2010/main" val="571351011"/>
              </p:ext>
            </p:extLst>
          </p:nvPr>
        </p:nvGraphicFramePr>
        <p:xfrm>
          <a:off x="590550" y="1311275"/>
          <a:ext cx="8858250" cy="473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a:extLst>
              <a:ext uri="{FF2B5EF4-FFF2-40B4-BE49-F238E27FC236}">
                <a16:creationId xmlns:a16="http://schemas.microsoft.com/office/drawing/2014/main" id="{9A4A8399-578D-D36E-FDE2-7E1D44F329E9}"/>
              </a:ext>
            </a:extLst>
          </p:cNvPr>
          <p:cNvSpPr>
            <a:spLocks noGrp="1"/>
          </p:cNvSpPr>
          <p:nvPr>
            <p:ph type="body" sz="quarter" idx="11"/>
          </p:nvPr>
        </p:nvSpPr>
        <p:spPr/>
        <p:txBody>
          <a:bodyPr>
            <a:normAutofit/>
          </a:bodyPr>
          <a:lstStyle/>
          <a:p>
            <a:r>
              <a:rPr lang="en-GB"/>
              <a:t> </a:t>
            </a:r>
            <a:r>
              <a:rPr lang="en-GB" sz="3200" b="1"/>
              <a:t>🔗 </a:t>
            </a:r>
            <a:r>
              <a:rPr lang="en-GB"/>
              <a:t>Plan to include </a:t>
            </a:r>
          </a:p>
        </p:txBody>
      </p:sp>
    </p:spTree>
    <p:extLst>
      <p:ext uri="{BB962C8B-B14F-4D97-AF65-F5344CB8AC3E}">
        <p14:creationId xmlns:p14="http://schemas.microsoft.com/office/powerpoint/2010/main" val="707416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D7696-96D4-BAA4-A623-7C6A60346F55}"/>
            </a:ext>
          </a:extLst>
        </p:cNvPr>
        <p:cNvGrpSpPr/>
        <p:nvPr/>
      </p:nvGrpSpPr>
      <p:grpSpPr>
        <a:xfrm>
          <a:off x="0" y="0"/>
          <a:ext cx="0" cy="0"/>
          <a:chOff x="0" y="0"/>
          <a:chExt cx="0" cy="0"/>
        </a:xfrm>
      </p:grpSpPr>
      <p:graphicFrame>
        <p:nvGraphicFramePr>
          <p:cNvPr id="12" name="Content Placeholder 9">
            <a:extLst>
              <a:ext uri="{FF2B5EF4-FFF2-40B4-BE49-F238E27FC236}">
                <a16:creationId xmlns:a16="http://schemas.microsoft.com/office/drawing/2014/main" id="{B4E07326-06B8-0AC9-6BF6-D445024C0B7D}"/>
              </a:ext>
            </a:extLst>
          </p:cNvPr>
          <p:cNvGraphicFramePr>
            <a:graphicFrameLocks noGrp="1"/>
          </p:cNvGraphicFramePr>
          <p:nvPr>
            <p:ph sz="quarter" idx="12"/>
            <p:extLst>
              <p:ext uri="{D42A27DB-BD31-4B8C-83A1-F6EECF244321}">
                <p14:modId xmlns:p14="http://schemas.microsoft.com/office/powerpoint/2010/main" val="1100898863"/>
              </p:ext>
            </p:extLst>
          </p:nvPr>
        </p:nvGraphicFramePr>
        <p:xfrm>
          <a:off x="590550" y="1148080"/>
          <a:ext cx="8736330" cy="4605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id="{97DA99BC-7862-6508-0CEC-703A83A8FAEE}"/>
              </a:ext>
            </a:extLst>
          </p:cNvPr>
          <p:cNvSpPr>
            <a:spLocks noGrp="1"/>
          </p:cNvSpPr>
          <p:nvPr>
            <p:ph type="body" sz="quarter" idx="11"/>
          </p:nvPr>
        </p:nvSpPr>
        <p:spPr/>
        <p:txBody>
          <a:bodyPr>
            <a:normAutofit/>
          </a:bodyPr>
          <a:lstStyle/>
          <a:p>
            <a:pPr lvl="0">
              <a:buNone/>
            </a:pPr>
            <a:r>
              <a:rPr lang="en-GB" sz="2500" b="1"/>
              <a:t>🔗 Deliver an inclusive whole-system </a:t>
            </a:r>
            <a:r>
              <a:rPr lang="en-GB" sz="2500"/>
              <a:t>a</a:t>
            </a:r>
            <a:r>
              <a:rPr lang="en-GB" sz="2500" b="1"/>
              <a:t>pproach</a:t>
            </a:r>
          </a:p>
        </p:txBody>
      </p:sp>
    </p:spTree>
    <p:extLst>
      <p:ext uri="{BB962C8B-B14F-4D97-AF65-F5344CB8AC3E}">
        <p14:creationId xmlns:p14="http://schemas.microsoft.com/office/powerpoint/2010/main" val="1056119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D79DB-3C1D-4130-E439-CAF3FD8A5923}"/>
            </a:ext>
          </a:extLst>
        </p:cNvPr>
        <p:cNvGrpSpPr/>
        <p:nvPr/>
      </p:nvGrpSpPr>
      <p:grpSpPr>
        <a:xfrm>
          <a:off x="0" y="0"/>
          <a:ext cx="0" cy="0"/>
          <a:chOff x="0" y="0"/>
          <a:chExt cx="0" cy="0"/>
        </a:xfrm>
      </p:grpSpPr>
      <p:graphicFrame>
        <p:nvGraphicFramePr>
          <p:cNvPr id="7" name="Content Placeholder 9">
            <a:extLst>
              <a:ext uri="{FF2B5EF4-FFF2-40B4-BE49-F238E27FC236}">
                <a16:creationId xmlns:a16="http://schemas.microsoft.com/office/drawing/2014/main" id="{4CFE2CDD-363A-8FF6-C95E-F2BB0F7949AC}"/>
              </a:ext>
            </a:extLst>
          </p:cNvPr>
          <p:cNvGraphicFramePr>
            <a:graphicFrameLocks noGrp="1"/>
          </p:cNvGraphicFramePr>
          <p:nvPr>
            <p:ph sz="quarter" idx="12"/>
            <p:extLst>
              <p:ext uri="{D42A27DB-BD31-4B8C-83A1-F6EECF244321}">
                <p14:modId xmlns:p14="http://schemas.microsoft.com/office/powerpoint/2010/main" val="3330853979"/>
              </p:ext>
            </p:extLst>
          </p:nvPr>
        </p:nvGraphicFramePr>
        <p:xfrm>
          <a:off x="590550" y="1219200"/>
          <a:ext cx="8492490" cy="4533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id="{0FDE3000-14A7-6922-727B-771E06B50A8D}"/>
              </a:ext>
            </a:extLst>
          </p:cNvPr>
          <p:cNvSpPr>
            <a:spLocks noGrp="1"/>
          </p:cNvSpPr>
          <p:nvPr>
            <p:ph type="body" sz="quarter" idx="11"/>
          </p:nvPr>
        </p:nvSpPr>
        <p:spPr>
          <a:xfrm>
            <a:off x="590549" y="600075"/>
            <a:ext cx="8942917" cy="711200"/>
          </a:xfrm>
        </p:spPr>
        <p:txBody>
          <a:bodyPr>
            <a:noAutofit/>
          </a:bodyPr>
          <a:lstStyle/>
          <a:p>
            <a:pPr>
              <a:lnSpc>
                <a:spcPct val="90000"/>
              </a:lnSpc>
            </a:pPr>
            <a:r>
              <a:rPr lang="en-GB" sz="2500" b="1"/>
              <a:t>🔗 A benefits system that equips individuals to be active</a:t>
            </a:r>
            <a:endParaRPr lang="en-GB" sz="2500"/>
          </a:p>
          <a:p>
            <a:pPr lvl="0">
              <a:lnSpc>
                <a:spcPct val="90000"/>
              </a:lnSpc>
            </a:pPr>
            <a:endParaRPr lang="en-GB" sz="2500"/>
          </a:p>
        </p:txBody>
      </p:sp>
    </p:spTree>
    <p:extLst>
      <p:ext uri="{BB962C8B-B14F-4D97-AF65-F5344CB8AC3E}">
        <p14:creationId xmlns:p14="http://schemas.microsoft.com/office/powerpoint/2010/main" val="4145272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3DD52-9676-CA73-DE21-FBB42BFFDDF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485E7E1-64FB-B597-45A9-DD3BB920D0C2}"/>
              </a:ext>
            </a:extLst>
          </p:cNvPr>
          <p:cNvSpPr>
            <a:spLocks noGrp="1"/>
          </p:cNvSpPr>
          <p:nvPr>
            <p:ph type="body" sz="quarter" idx="11"/>
          </p:nvPr>
        </p:nvSpPr>
        <p:spPr/>
        <p:txBody>
          <a:bodyPr>
            <a:normAutofit fontScale="77500" lnSpcReduction="20000"/>
          </a:bodyPr>
          <a:lstStyle/>
          <a:p>
            <a:pPr lvl="0"/>
            <a:r>
              <a:rPr lang="en-GB" sz="3200" b="1"/>
              <a:t>🔗 </a:t>
            </a:r>
            <a:r>
              <a:rPr lang="en-GB" b="1"/>
              <a:t>Champion intersectionality through a person-centred approach</a:t>
            </a:r>
            <a:endParaRPr lang="en-GB"/>
          </a:p>
        </p:txBody>
      </p:sp>
      <p:graphicFrame>
        <p:nvGraphicFramePr>
          <p:cNvPr id="4" name="Content Placeholder 9">
            <a:extLst>
              <a:ext uri="{FF2B5EF4-FFF2-40B4-BE49-F238E27FC236}">
                <a16:creationId xmlns:a16="http://schemas.microsoft.com/office/drawing/2014/main" id="{182FA386-9D45-9CEF-D21B-94BBF396B372}"/>
              </a:ext>
            </a:extLst>
          </p:cNvPr>
          <p:cNvGraphicFramePr>
            <a:graphicFrameLocks/>
          </p:cNvGraphicFramePr>
          <p:nvPr>
            <p:extLst>
              <p:ext uri="{D42A27DB-BD31-4B8C-83A1-F6EECF244321}">
                <p14:modId xmlns:p14="http://schemas.microsoft.com/office/powerpoint/2010/main" val="315336643"/>
              </p:ext>
            </p:extLst>
          </p:nvPr>
        </p:nvGraphicFramePr>
        <p:xfrm>
          <a:off x="590550" y="1432560"/>
          <a:ext cx="8716010" cy="4320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8909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B600-0D3E-8A40-29B6-E245FC09C61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5BCD5CB-7FB5-0124-05F4-3DE7765B949A}"/>
              </a:ext>
            </a:extLst>
          </p:cNvPr>
          <p:cNvSpPr>
            <a:spLocks noGrp="1"/>
          </p:cNvSpPr>
          <p:nvPr>
            <p:ph type="body" sz="quarter" idx="14"/>
          </p:nvPr>
        </p:nvSpPr>
        <p:spPr>
          <a:xfrm>
            <a:off x="591261" y="427500"/>
            <a:ext cx="6251575" cy="810991"/>
          </a:xfrm>
        </p:spPr>
        <p:txBody>
          <a:bodyPr/>
          <a:lstStyle/>
          <a:p>
            <a:r>
              <a:rPr lang="en-US" dirty="0"/>
              <a:t>What’s next? </a:t>
            </a:r>
            <a:endParaRPr lang="en-GB" dirty="0"/>
          </a:p>
        </p:txBody>
      </p:sp>
      <p:graphicFrame>
        <p:nvGraphicFramePr>
          <p:cNvPr id="2" name="Content Placeholder 1">
            <a:extLst>
              <a:ext uri="{FF2B5EF4-FFF2-40B4-BE49-F238E27FC236}">
                <a16:creationId xmlns:a16="http://schemas.microsoft.com/office/drawing/2014/main" id="{F960085D-622C-FD7D-8060-53E3B164D555}"/>
              </a:ext>
            </a:extLst>
          </p:cNvPr>
          <p:cNvGraphicFramePr>
            <a:graphicFrameLocks noGrp="1"/>
          </p:cNvGraphicFramePr>
          <p:nvPr>
            <p:ph sz="quarter" idx="13"/>
            <p:extLst>
              <p:ext uri="{D42A27DB-BD31-4B8C-83A1-F6EECF244321}">
                <p14:modId xmlns:p14="http://schemas.microsoft.com/office/powerpoint/2010/main" val="53366884"/>
              </p:ext>
            </p:extLst>
          </p:nvPr>
        </p:nvGraphicFramePr>
        <p:xfrm>
          <a:off x="591261" y="1111170"/>
          <a:ext cx="6735513" cy="468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568094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xt + image">
  <a:themeElements>
    <a:clrScheme name="Durham University Colours">
      <a:dk1>
        <a:srgbClr val="000000"/>
      </a:dk1>
      <a:lt1>
        <a:srgbClr val="FFFFFF"/>
      </a:lt1>
      <a:dk2>
        <a:srgbClr val="44546A"/>
      </a:dk2>
      <a:lt2>
        <a:srgbClr val="E7E6E6"/>
      </a:lt2>
      <a:accent1>
        <a:srgbClr val="68246D"/>
      </a:accent1>
      <a:accent2>
        <a:srgbClr val="CBA8B1"/>
      </a:accent2>
      <a:accent3>
        <a:srgbClr val="FFD53A"/>
      </a:accent3>
      <a:accent4>
        <a:srgbClr val="DACDA2"/>
      </a:accent4>
      <a:accent5>
        <a:srgbClr val="BE1E2C"/>
      </a:accent5>
      <a:accent6>
        <a:srgbClr val="B6AAA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 Presentation Template" id="{DC46C608-1A88-4ADB-B47F-911D77CE3B0F}" vid="{17FBE999-1EA2-4554-B70F-36AAB8DD3B23}"/>
    </a:ext>
  </a:extLst>
</a:theme>
</file>

<file path=ppt/theme/theme3.xml><?xml version="1.0" encoding="utf-8"?>
<a:theme xmlns:a="http://schemas.openxmlformats.org/drawingml/2006/main" name="Title Slide">
  <a:themeElements>
    <a:clrScheme name="Scottish Disability Sport">
      <a:dk1>
        <a:srgbClr val="000000"/>
      </a:dk1>
      <a:lt1>
        <a:srgbClr val="FFFFFF"/>
      </a:lt1>
      <a:dk2>
        <a:srgbClr val="44546A"/>
      </a:dk2>
      <a:lt2>
        <a:srgbClr val="E7E6E6"/>
      </a:lt2>
      <a:accent1>
        <a:srgbClr val="343367"/>
      </a:accent1>
      <a:accent2>
        <a:srgbClr val="776DB0"/>
      </a:accent2>
      <a:accent3>
        <a:srgbClr val="9CAB1F"/>
      </a:accent3>
      <a:accent4>
        <a:srgbClr val="CACACA"/>
      </a:accent4>
      <a:accent5>
        <a:srgbClr val="000000"/>
      </a:accent5>
      <a:accent6>
        <a:srgbClr val="B6AAA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Presentation Template.pptx" id="{2EE39066-F55B-4BDC-951F-F59F7DA7AF89}" vid="{8730C6EC-C964-4BD2-8BD3-7BAB95F61B3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7F3A3B22D55B4D91BED8B606698DC9" ma:contentTypeVersion="20" ma:contentTypeDescription="Create a new document." ma:contentTypeScope="" ma:versionID="64a33382476f703cd1b258d5783732cc">
  <xsd:schema xmlns:xsd="http://www.w3.org/2001/XMLSchema" xmlns:xs="http://www.w3.org/2001/XMLSchema" xmlns:p="http://schemas.microsoft.com/office/2006/metadata/properties" xmlns:ns2="4c7c17f6-088b-4251-8bdb-6940eacff3ef" xmlns:ns3="5e76051c-6cca-4af3-bc90-8fcac09042b0" targetNamespace="http://schemas.microsoft.com/office/2006/metadata/properties" ma:root="true" ma:fieldsID="af2fac874855e85f0f9be25cbcc6f23f" ns2:_="" ns3:_="">
    <xsd:import namespace="4c7c17f6-088b-4251-8bdb-6940eacff3ef"/>
    <xsd:import namespace="5e76051c-6cca-4af3-bc90-8fcac09042b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_Flow_SignoffStatu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c17f6-088b-4251-8bdb-6940eacff3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_Flow_SignoffStatus" ma:index="16" nillable="true" ma:displayName="Sign-off status" ma:internalName="_x0024_Resources_x003a_core_x002c_Signoff_Status_x003b_">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f525d09-7278-4ce3-8799-289f65b3584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76051c-6cca-4af3-bc90-8fcac09042b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aed9583-d4b9-4613-8c99-fd9715c1b5e0}" ma:internalName="TaxCatchAll" ma:showField="CatchAllData" ma:web="5e76051c-6cca-4af3-bc90-8fcac0904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e76051c-6cca-4af3-bc90-8fcac09042b0" xsi:nil="true"/>
    <lcf76f155ced4ddcb4097134ff3c332f xmlns="4c7c17f6-088b-4251-8bdb-6940eacff3ef">
      <Terms xmlns="http://schemas.microsoft.com/office/infopath/2007/PartnerControls"/>
    </lcf76f155ced4ddcb4097134ff3c332f>
    <_Flow_SignoffStatus xmlns="4c7c17f6-088b-4251-8bdb-6940eacff3ef" xsi:nil="true"/>
  </documentManagement>
</p:properties>
</file>

<file path=customXml/itemProps1.xml><?xml version="1.0" encoding="utf-8"?>
<ds:datastoreItem xmlns:ds="http://schemas.openxmlformats.org/officeDocument/2006/customXml" ds:itemID="{37997554-4455-43DE-B0A1-C24C563323C5}">
  <ds:schemaRefs>
    <ds:schemaRef ds:uri="http://schemas.microsoft.com/sharepoint/v3/contenttype/forms"/>
  </ds:schemaRefs>
</ds:datastoreItem>
</file>

<file path=customXml/itemProps2.xml><?xml version="1.0" encoding="utf-8"?>
<ds:datastoreItem xmlns:ds="http://schemas.openxmlformats.org/officeDocument/2006/customXml" ds:itemID="{4F84A231-A5C2-48B5-980C-F0734E41DC61}">
  <ds:schemaRefs>
    <ds:schemaRef ds:uri="4c7c17f6-088b-4251-8bdb-6940eacff3ef"/>
    <ds:schemaRef ds:uri="5e76051c-6cca-4af3-bc90-8fcac09042b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E7374CFC-90F7-4893-A6BD-3473BF2E4087}">
  <ds:schemaRefs>
    <ds:schemaRef ds:uri="http://schemas.microsoft.com/office/2006/metadata/properties"/>
    <ds:schemaRef ds:uri="4c7c17f6-088b-4251-8bdb-6940eacff3ef"/>
    <ds:schemaRef ds:uri="http://purl.org/dc/elements/1.1/"/>
    <ds:schemaRef ds:uri="http://schemas.microsoft.com/office/2006/documentManagement/types"/>
    <ds:schemaRef ds:uri="http://schemas.microsoft.com/office/infopath/2007/PartnerControls"/>
    <ds:schemaRef ds:uri="http://purl.org/dc/dcmitype/"/>
    <ds:schemaRef ds:uri="http://www.w3.org/XML/1998/namespace"/>
    <ds:schemaRef ds:uri="http://schemas.openxmlformats.org/package/2006/metadata/core-properties"/>
    <ds:schemaRef ds:uri="5e76051c-6cca-4af3-bc90-8fcac09042b0"/>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7413</TotalTime>
  <Words>3942</Words>
  <Application>Microsoft Office PowerPoint</Application>
  <PresentationFormat>Widescreen</PresentationFormat>
  <Paragraphs>401</Paragraphs>
  <Slides>36</Slides>
  <Notes>17</Notes>
  <HiddenSlides>2</HiddenSlides>
  <MMClips>3</MMClip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1_Office Theme</vt:lpstr>
      <vt:lpstr>Text + image</vt:lpstr>
      <vt:lpstr>Title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Gaffney</dc:creator>
  <cp:lastModifiedBy>Mark Gaffney</cp:lastModifiedBy>
  <cp:revision>9</cp:revision>
  <cp:lastPrinted>2025-06-13T13:34:58Z</cp:lastPrinted>
  <dcterms:created xsi:type="dcterms:W3CDTF">2025-05-14T15:16:26Z</dcterms:created>
  <dcterms:modified xsi:type="dcterms:W3CDTF">2025-06-16T13:47:49Z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0x010100F67F3A3B22D55B4D91BED8B606698DC9</vt:lpwstr>
  </property>
  <property fmtid="{D5CDD505-2E9C-101B-9397-08002B2CF9AE}" pid="3" name="MediaServiceImageTags">
    <vt:lpwstr/>
  </property>
</Properties>
</file>